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FF66"/>
    <a:srgbClr val="FFCC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4340F-CDAE-4C16-82AD-4B829FC3FD58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637157E-539E-43D4-BA64-3C6C284346EE}">
      <dgm:prSet phldrT="[Testo]" custT="1"/>
      <dgm:spPr/>
      <dgm:t>
        <a:bodyPr/>
        <a:lstStyle/>
        <a:p>
          <a:r>
            <a:rPr lang="it-IT" sz="1700" dirty="0" smtClean="0"/>
            <a:t>Momento della</a:t>
          </a:r>
        </a:p>
        <a:p>
          <a:r>
            <a:rPr lang="it-IT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Scoperta</a:t>
          </a:r>
          <a:endParaRPr lang="it-IT" sz="24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747461-D46E-4B2C-9C04-D3B413AAEB97}" type="parTrans" cxnId="{28BE7469-261F-40C8-A975-A2AFC70D35D8}">
      <dgm:prSet/>
      <dgm:spPr/>
      <dgm:t>
        <a:bodyPr/>
        <a:lstStyle/>
        <a:p>
          <a:endParaRPr lang="it-IT"/>
        </a:p>
      </dgm:t>
    </dgm:pt>
    <dgm:pt modelId="{0B8E577C-FD8F-4A2D-8804-F61B027BDC72}" type="sibTrans" cxnId="{28BE7469-261F-40C8-A975-A2AFC70D35D8}">
      <dgm:prSet/>
      <dgm:spPr/>
      <dgm:t>
        <a:bodyPr/>
        <a:lstStyle/>
        <a:p>
          <a:endParaRPr lang="it-IT"/>
        </a:p>
      </dgm:t>
    </dgm:pt>
    <dgm:pt modelId="{5AA730C7-0414-4998-ABFF-C530C2326FED}">
      <dgm:prSet phldrT="[Testo]" custT="1"/>
      <dgm:spPr/>
      <dgm:t>
        <a:bodyPr/>
        <a:lstStyle/>
        <a:p>
          <a:r>
            <a:rPr lang="it-IT" sz="1700" dirty="0" smtClean="0"/>
            <a:t>Momento de</a:t>
          </a:r>
        </a:p>
        <a:p>
          <a:r>
            <a:rPr lang="it-IT" sz="1700" dirty="0" smtClean="0">
              <a:solidFill>
                <a:srgbClr val="99FF66"/>
              </a:solidFill>
            </a:rPr>
            <a:t>l’</a:t>
          </a:r>
          <a:r>
            <a:rPr lang="it-IT" sz="2400" b="1" dirty="0" smtClean="0">
              <a:solidFill>
                <a:srgbClr val="99FF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Esperienza</a:t>
          </a:r>
          <a:endParaRPr lang="it-IT" sz="2400" b="1" dirty="0">
            <a:solidFill>
              <a:srgbClr val="99FF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8BF22-BAFB-4524-80C9-F88173E51EA3}" type="parTrans" cxnId="{8F5CDE24-EE53-4B4A-867C-AF2FFF3B166B}">
      <dgm:prSet/>
      <dgm:spPr/>
      <dgm:t>
        <a:bodyPr/>
        <a:lstStyle/>
        <a:p>
          <a:endParaRPr lang="it-IT"/>
        </a:p>
      </dgm:t>
    </dgm:pt>
    <dgm:pt modelId="{8AD80199-9757-4AAA-A8DC-0B62552B9591}" type="sibTrans" cxnId="{8F5CDE24-EE53-4B4A-867C-AF2FFF3B166B}">
      <dgm:prSet/>
      <dgm:spPr/>
      <dgm:t>
        <a:bodyPr/>
        <a:lstStyle/>
        <a:p>
          <a:endParaRPr lang="it-IT"/>
        </a:p>
      </dgm:t>
    </dgm:pt>
    <dgm:pt modelId="{441CDF33-1EC2-4B76-83D5-1328A5EE595F}">
      <dgm:prSet phldrT="[Testo]" custT="1"/>
      <dgm:spPr/>
      <dgm:t>
        <a:bodyPr/>
        <a:lstStyle/>
        <a:p>
          <a:r>
            <a:rPr lang="it-IT" sz="1700" dirty="0" smtClean="0"/>
            <a:t>Momento della</a:t>
          </a:r>
        </a:p>
        <a:p>
          <a:r>
            <a:rPr lang="it-IT" sz="1700" dirty="0" smtClean="0"/>
            <a:t> </a:t>
          </a:r>
          <a:r>
            <a:rPr lang="it-IT" sz="2400" b="1" dirty="0" smtClean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Responsabilità</a:t>
          </a:r>
          <a:endParaRPr lang="it-IT" sz="2400" b="1" dirty="0">
            <a:solidFill>
              <a:srgbClr val="66FF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028DE7-6F53-4589-8B4F-52BF7B67C5BA}" type="parTrans" cxnId="{A8BAF0B8-A786-4445-B187-C870CA0B8364}">
      <dgm:prSet/>
      <dgm:spPr/>
      <dgm:t>
        <a:bodyPr/>
        <a:lstStyle/>
        <a:p>
          <a:endParaRPr lang="it-IT"/>
        </a:p>
      </dgm:t>
    </dgm:pt>
    <dgm:pt modelId="{2A7D7311-3A49-4890-82D0-47D2B7A246FF}" type="sibTrans" cxnId="{A8BAF0B8-A786-4445-B187-C870CA0B8364}">
      <dgm:prSet/>
      <dgm:spPr/>
      <dgm:t>
        <a:bodyPr/>
        <a:lstStyle/>
        <a:p>
          <a:endParaRPr lang="it-IT"/>
        </a:p>
      </dgm:t>
    </dgm:pt>
    <dgm:pt modelId="{FD1BD1D9-D3E7-4238-9F88-581C7492F9DF}">
      <dgm:prSet phldrT="[Testo]" custT="1"/>
      <dgm:spPr/>
      <dgm:t>
        <a:bodyPr/>
        <a:lstStyle/>
        <a:p>
          <a:r>
            <a:rPr lang="it-IT" sz="1700" dirty="0" smtClean="0"/>
            <a:t>Momento della</a:t>
          </a:r>
        </a:p>
        <a:p>
          <a:r>
            <a:rPr lang="it-IT" sz="2400" b="1" dirty="0" smtClean="0">
              <a:solidFill>
                <a:srgbClr val="99FF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Competenza</a:t>
          </a:r>
          <a:endParaRPr lang="it-IT" sz="2400" b="1" dirty="0">
            <a:solidFill>
              <a:srgbClr val="99FF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5795D9-78FD-4164-8F39-5241DD32049D}" type="parTrans" cxnId="{EB86BB59-D8E5-45BD-BB06-0AA85BFBBDAD}">
      <dgm:prSet/>
      <dgm:spPr/>
      <dgm:t>
        <a:bodyPr/>
        <a:lstStyle/>
        <a:p>
          <a:endParaRPr lang="it-IT"/>
        </a:p>
      </dgm:t>
    </dgm:pt>
    <dgm:pt modelId="{4D5DFBB9-9820-4D1B-B922-620BF1C96698}" type="sibTrans" cxnId="{EB86BB59-D8E5-45BD-BB06-0AA85BFBBDAD}">
      <dgm:prSet/>
      <dgm:spPr/>
      <dgm:t>
        <a:bodyPr/>
        <a:lstStyle/>
        <a:p>
          <a:endParaRPr lang="it-IT"/>
        </a:p>
      </dgm:t>
    </dgm:pt>
    <dgm:pt modelId="{38F2F8E8-667F-4B7F-9CFC-0579D23D16A6}">
      <dgm:prSet phldrT="[Testo]" custT="1"/>
      <dgm:spPr/>
      <dgm:t>
        <a:bodyPr/>
        <a:lstStyle/>
        <a:p>
          <a:r>
            <a:rPr lang="it-IT" sz="1700" dirty="0" smtClean="0"/>
            <a:t>Momento de</a:t>
          </a:r>
        </a:p>
        <a:p>
          <a:r>
            <a:rPr lang="it-IT" sz="1700" dirty="0" smtClean="0">
              <a:solidFill>
                <a:srgbClr val="66FFFF"/>
              </a:solidFill>
            </a:rPr>
            <a:t>l’</a:t>
          </a:r>
          <a:r>
            <a:rPr lang="it-IT" sz="2400" b="1" dirty="0" smtClean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Approfondimento</a:t>
          </a:r>
          <a:endParaRPr lang="it-IT" sz="2400" b="1" dirty="0">
            <a:solidFill>
              <a:srgbClr val="66FF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D32D58-C792-458B-99FF-ABB56491FCDD}" type="parTrans" cxnId="{1245BCF7-1E20-4359-9207-EE0C7314C4FD}">
      <dgm:prSet/>
      <dgm:spPr/>
      <dgm:t>
        <a:bodyPr/>
        <a:lstStyle/>
        <a:p>
          <a:endParaRPr lang="it-IT"/>
        </a:p>
      </dgm:t>
    </dgm:pt>
    <dgm:pt modelId="{DA86249A-9652-4400-9F71-4ACF827D445D}" type="sibTrans" cxnId="{1245BCF7-1E20-4359-9207-EE0C7314C4FD}">
      <dgm:prSet/>
      <dgm:spPr/>
      <dgm:t>
        <a:bodyPr/>
        <a:lstStyle/>
        <a:p>
          <a:endParaRPr lang="it-IT"/>
        </a:p>
      </dgm:t>
    </dgm:pt>
    <dgm:pt modelId="{75FB298F-334F-401A-BF45-1D4B5488CB9D}" type="pres">
      <dgm:prSet presAssocID="{FA84340F-CDAE-4C16-82AD-4B829FC3FD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F7B22AB-A908-4964-BD3A-A4A2189A8A03}" type="pres">
      <dgm:prSet presAssocID="{C637157E-539E-43D4-BA64-3C6C284346EE}" presName="node" presStyleLbl="node1" presStyleIdx="0" presStyleCnt="5" custScaleX="125678" custLinFactNeighborX="76546" custLinFactNeighborY="28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F2C0E7-6EBD-4303-9F5E-5F064270D2CA}" type="pres">
      <dgm:prSet presAssocID="{0B8E577C-FD8F-4A2D-8804-F61B027BDC72}" presName="sibTrans" presStyleCnt="0"/>
      <dgm:spPr/>
    </dgm:pt>
    <dgm:pt modelId="{563E4249-4C91-46B3-BD83-DD4402DA72CB}" type="pres">
      <dgm:prSet presAssocID="{5AA730C7-0414-4998-ABFF-C530C2326FED}" presName="node" presStyleLbl="node1" presStyleIdx="1" presStyleCnt="5" custScaleX="125678" custLinFactY="100000" custLinFactNeighborX="21543" custLinFactNeighborY="1327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2CE84A-4941-4D81-9E55-D2590DBA52E0}" type="pres">
      <dgm:prSet presAssocID="{8AD80199-9757-4AAA-A8DC-0B62552B9591}" presName="sibTrans" presStyleCnt="0"/>
      <dgm:spPr/>
    </dgm:pt>
    <dgm:pt modelId="{EF6DB6A6-DABC-431D-8F90-D53FEEC773AE}" type="pres">
      <dgm:prSet presAssocID="{441CDF33-1EC2-4B76-83D5-1328A5EE595F}" presName="node" presStyleLbl="node1" presStyleIdx="2" presStyleCnt="5" custScaleX="125678" custLinFactNeighborX="5533" custLinFactNeighborY="14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2773F1-CAD2-47F5-81BF-613DE14D012D}" type="pres">
      <dgm:prSet presAssocID="{2A7D7311-3A49-4890-82D0-47D2B7A246FF}" presName="sibTrans" presStyleCnt="0"/>
      <dgm:spPr/>
    </dgm:pt>
    <dgm:pt modelId="{3411631B-E7D2-4538-8A66-4E9A7546AE88}" type="pres">
      <dgm:prSet presAssocID="{FD1BD1D9-D3E7-4238-9F88-581C7492F9DF}" presName="node" presStyleLbl="node1" presStyleIdx="3" presStyleCnt="5" custScaleX="125678" custLinFactNeighborX="2128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E7EBB8-20A3-4610-9D37-F0E8A8E30B8F}" type="pres">
      <dgm:prSet presAssocID="{4D5DFBB9-9820-4D1B-B922-620BF1C96698}" presName="sibTrans" presStyleCnt="0"/>
      <dgm:spPr/>
    </dgm:pt>
    <dgm:pt modelId="{26CC889B-A0A0-4B4C-972C-397568C86AFB}" type="pres">
      <dgm:prSet presAssocID="{38F2F8E8-667F-4B7F-9CFC-0579D23D16A6}" presName="node" presStyleLbl="node1" presStyleIdx="4" presStyleCnt="5" custScaleX="125678" custLinFactNeighborX="-62074" custLinFactNeighborY="7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245BCF7-1E20-4359-9207-EE0C7314C4FD}" srcId="{FA84340F-CDAE-4C16-82AD-4B829FC3FD58}" destId="{38F2F8E8-667F-4B7F-9CFC-0579D23D16A6}" srcOrd="4" destOrd="0" parTransId="{40D32D58-C792-458B-99FF-ABB56491FCDD}" sibTransId="{DA86249A-9652-4400-9F71-4ACF827D445D}"/>
    <dgm:cxn modelId="{28BE7469-261F-40C8-A975-A2AFC70D35D8}" srcId="{FA84340F-CDAE-4C16-82AD-4B829FC3FD58}" destId="{C637157E-539E-43D4-BA64-3C6C284346EE}" srcOrd="0" destOrd="0" parTransId="{85747461-D46E-4B2C-9C04-D3B413AAEB97}" sibTransId="{0B8E577C-FD8F-4A2D-8804-F61B027BDC72}"/>
    <dgm:cxn modelId="{A8BAF0B8-A786-4445-B187-C870CA0B8364}" srcId="{FA84340F-CDAE-4C16-82AD-4B829FC3FD58}" destId="{441CDF33-1EC2-4B76-83D5-1328A5EE595F}" srcOrd="2" destOrd="0" parTransId="{F1028DE7-6F53-4589-8B4F-52BF7B67C5BA}" sibTransId="{2A7D7311-3A49-4890-82D0-47D2B7A246FF}"/>
    <dgm:cxn modelId="{C58142A2-DC80-430A-A270-80BC75DF1456}" type="presOf" srcId="{38F2F8E8-667F-4B7F-9CFC-0579D23D16A6}" destId="{26CC889B-A0A0-4B4C-972C-397568C86AFB}" srcOrd="0" destOrd="0" presId="urn:microsoft.com/office/officeart/2005/8/layout/default"/>
    <dgm:cxn modelId="{A0F3ED0B-EA31-4792-B1A2-FFB880E502E2}" type="presOf" srcId="{FD1BD1D9-D3E7-4238-9F88-581C7492F9DF}" destId="{3411631B-E7D2-4538-8A66-4E9A7546AE88}" srcOrd="0" destOrd="0" presId="urn:microsoft.com/office/officeart/2005/8/layout/default"/>
    <dgm:cxn modelId="{897259C9-5391-4F74-B3D8-0CDED2ABC086}" type="presOf" srcId="{441CDF33-1EC2-4B76-83D5-1328A5EE595F}" destId="{EF6DB6A6-DABC-431D-8F90-D53FEEC773AE}" srcOrd="0" destOrd="0" presId="urn:microsoft.com/office/officeart/2005/8/layout/default"/>
    <dgm:cxn modelId="{EB86BB59-D8E5-45BD-BB06-0AA85BFBBDAD}" srcId="{FA84340F-CDAE-4C16-82AD-4B829FC3FD58}" destId="{FD1BD1D9-D3E7-4238-9F88-581C7492F9DF}" srcOrd="3" destOrd="0" parTransId="{455795D9-78FD-4164-8F39-5241DD32049D}" sibTransId="{4D5DFBB9-9820-4D1B-B922-620BF1C96698}"/>
    <dgm:cxn modelId="{EC9A4EFC-228C-42CD-B92F-02A616B33A35}" type="presOf" srcId="{5AA730C7-0414-4998-ABFF-C530C2326FED}" destId="{563E4249-4C91-46B3-BD83-DD4402DA72CB}" srcOrd="0" destOrd="0" presId="urn:microsoft.com/office/officeart/2005/8/layout/default"/>
    <dgm:cxn modelId="{4FC52487-6351-44CE-86C8-C23738A973C4}" type="presOf" srcId="{FA84340F-CDAE-4C16-82AD-4B829FC3FD58}" destId="{75FB298F-334F-401A-BF45-1D4B5488CB9D}" srcOrd="0" destOrd="0" presId="urn:microsoft.com/office/officeart/2005/8/layout/default"/>
    <dgm:cxn modelId="{8F5CDE24-EE53-4B4A-867C-AF2FFF3B166B}" srcId="{FA84340F-CDAE-4C16-82AD-4B829FC3FD58}" destId="{5AA730C7-0414-4998-ABFF-C530C2326FED}" srcOrd="1" destOrd="0" parTransId="{F818BF22-BAFB-4524-80C9-F88173E51EA3}" sibTransId="{8AD80199-9757-4AAA-A8DC-0B62552B9591}"/>
    <dgm:cxn modelId="{9698A3BE-074D-4411-8F06-3A143E25EAD3}" type="presOf" srcId="{C637157E-539E-43D4-BA64-3C6C284346EE}" destId="{6F7B22AB-A908-4964-BD3A-A4A2189A8A03}" srcOrd="0" destOrd="0" presId="urn:microsoft.com/office/officeart/2005/8/layout/default"/>
    <dgm:cxn modelId="{5A8FF2AE-2559-4867-885B-0746D437541B}" type="presParOf" srcId="{75FB298F-334F-401A-BF45-1D4B5488CB9D}" destId="{6F7B22AB-A908-4964-BD3A-A4A2189A8A03}" srcOrd="0" destOrd="0" presId="urn:microsoft.com/office/officeart/2005/8/layout/default"/>
    <dgm:cxn modelId="{E745FA75-577E-4BD9-A1D3-03242CD742F3}" type="presParOf" srcId="{75FB298F-334F-401A-BF45-1D4B5488CB9D}" destId="{04F2C0E7-6EBD-4303-9F5E-5F064270D2CA}" srcOrd="1" destOrd="0" presId="urn:microsoft.com/office/officeart/2005/8/layout/default"/>
    <dgm:cxn modelId="{5AFD3822-029B-492B-A554-46C50A822C5E}" type="presParOf" srcId="{75FB298F-334F-401A-BF45-1D4B5488CB9D}" destId="{563E4249-4C91-46B3-BD83-DD4402DA72CB}" srcOrd="2" destOrd="0" presId="urn:microsoft.com/office/officeart/2005/8/layout/default"/>
    <dgm:cxn modelId="{32EEB218-BAFB-4D6D-95E8-B375168D10F5}" type="presParOf" srcId="{75FB298F-334F-401A-BF45-1D4B5488CB9D}" destId="{952CE84A-4941-4D81-9E55-D2590DBA52E0}" srcOrd="3" destOrd="0" presId="urn:microsoft.com/office/officeart/2005/8/layout/default"/>
    <dgm:cxn modelId="{FDF9A156-9129-4C43-A933-10AC313DEF0C}" type="presParOf" srcId="{75FB298F-334F-401A-BF45-1D4B5488CB9D}" destId="{EF6DB6A6-DABC-431D-8F90-D53FEEC773AE}" srcOrd="4" destOrd="0" presId="urn:microsoft.com/office/officeart/2005/8/layout/default"/>
    <dgm:cxn modelId="{8E6125E2-B36F-463A-8FD3-4294C9FAD193}" type="presParOf" srcId="{75FB298F-334F-401A-BF45-1D4B5488CB9D}" destId="{A62773F1-CAD2-47F5-81BF-613DE14D012D}" srcOrd="5" destOrd="0" presId="urn:microsoft.com/office/officeart/2005/8/layout/default"/>
    <dgm:cxn modelId="{B2C6FBC7-0FF2-430F-8872-FF2C3E5AA487}" type="presParOf" srcId="{75FB298F-334F-401A-BF45-1D4B5488CB9D}" destId="{3411631B-E7D2-4538-8A66-4E9A7546AE88}" srcOrd="6" destOrd="0" presId="urn:microsoft.com/office/officeart/2005/8/layout/default"/>
    <dgm:cxn modelId="{AE5EDAA6-588D-4172-A83A-E1CF233A0041}" type="presParOf" srcId="{75FB298F-334F-401A-BF45-1D4B5488CB9D}" destId="{00E7EBB8-20A3-4610-9D37-F0E8A8E30B8F}" srcOrd="7" destOrd="0" presId="urn:microsoft.com/office/officeart/2005/8/layout/default"/>
    <dgm:cxn modelId="{7DB9C580-D6DE-4026-9F3C-1DD4F65CB6DC}" type="presParOf" srcId="{75FB298F-334F-401A-BF45-1D4B5488CB9D}" destId="{26CC889B-A0A0-4B4C-972C-397568C86AF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B22AB-A908-4964-BD3A-A4A2189A8A03}">
      <dsp:nvSpPr>
        <dsp:cNvPr id="0" name=""/>
        <dsp:cNvSpPr/>
      </dsp:nvSpPr>
      <dsp:spPr>
        <a:xfrm>
          <a:off x="2247767" y="37305"/>
          <a:ext cx="2700001" cy="1289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Momento della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Scoperta</a:t>
          </a:r>
          <a:endParaRPr lang="it-IT" sz="24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7767" y="37305"/>
        <a:ext cx="2700001" cy="1289009"/>
      </dsp:txXfrm>
    </dsp:sp>
    <dsp:sp modelId="{563E4249-4C91-46B3-BD83-DD4402DA72CB}">
      <dsp:nvSpPr>
        <dsp:cNvPr id="0" name=""/>
        <dsp:cNvSpPr/>
      </dsp:nvSpPr>
      <dsp:spPr>
        <a:xfrm>
          <a:off x="3980948" y="3001137"/>
          <a:ext cx="2700001" cy="1289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Momento de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>
              <a:solidFill>
                <a:srgbClr val="99FF66"/>
              </a:solidFill>
            </a:rPr>
            <a:t>l’</a:t>
          </a:r>
          <a:r>
            <a:rPr lang="it-IT" sz="2400" b="1" kern="1200" dirty="0" smtClean="0">
              <a:solidFill>
                <a:srgbClr val="99FF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Esperienza</a:t>
          </a:r>
          <a:endParaRPr lang="it-IT" sz="2400" b="1" kern="1200" dirty="0">
            <a:solidFill>
              <a:srgbClr val="99FF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0948" y="3001137"/>
        <a:ext cx="2700001" cy="1289009"/>
      </dsp:txXfrm>
    </dsp:sp>
    <dsp:sp modelId="{EF6DB6A6-DABC-431D-8F90-D53FEEC773AE}">
      <dsp:nvSpPr>
        <dsp:cNvPr id="0" name=""/>
        <dsp:cNvSpPr/>
      </dsp:nvSpPr>
      <dsp:spPr>
        <a:xfrm>
          <a:off x="722160" y="1522626"/>
          <a:ext cx="2700001" cy="1289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Momento della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 </a:t>
          </a:r>
          <a:r>
            <a:rPr lang="it-IT" sz="2400" b="1" kern="1200" dirty="0" smtClean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Responsabilità</a:t>
          </a:r>
          <a:endParaRPr lang="it-IT" sz="2400" b="1" kern="1200" dirty="0">
            <a:solidFill>
              <a:srgbClr val="66FF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160" y="1522626"/>
        <a:ext cx="2700001" cy="1289009"/>
      </dsp:txXfrm>
    </dsp:sp>
    <dsp:sp modelId="{3411631B-E7D2-4538-8A66-4E9A7546AE88}">
      <dsp:nvSpPr>
        <dsp:cNvPr id="0" name=""/>
        <dsp:cNvSpPr/>
      </dsp:nvSpPr>
      <dsp:spPr>
        <a:xfrm>
          <a:off x="3975319" y="1504335"/>
          <a:ext cx="2700001" cy="1289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Momento della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99FF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Competenza</a:t>
          </a:r>
          <a:endParaRPr lang="it-IT" sz="2400" b="1" kern="1200" dirty="0">
            <a:solidFill>
              <a:srgbClr val="99FF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5319" y="1504335"/>
        <a:ext cx="2700001" cy="1289009"/>
      </dsp:txXfrm>
    </dsp:sp>
    <dsp:sp modelId="{26CC889B-A0A0-4B4C-972C-397568C86AFB}">
      <dsp:nvSpPr>
        <dsp:cNvPr id="0" name=""/>
        <dsp:cNvSpPr/>
      </dsp:nvSpPr>
      <dsp:spPr>
        <a:xfrm>
          <a:off x="727144" y="3008670"/>
          <a:ext cx="2700001" cy="12890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Momento de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>
              <a:solidFill>
                <a:srgbClr val="66FFFF"/>
              </a:solidFill>
            </a:rPr>
            <a:t>l’</a:t>
          </a:r>
          <a:r>
            <a:rPr lang="it-IT" sz="2400" b="1" kern="1200" dirty="0" smtClean="0">
              <a:solidFill>
                <a:srgbClr val="66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Approfondimento</a:t>
          </a:r>
          <a:endParaRPr lang="it-IT" sz="2400" b="1" kern="1200" dirty="0">
            <a:solidFill>
              <a:srgbClr val="66FF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144" y="3008670"/>
        <a:ext cx="2700001" cy="1289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85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97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643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391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112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965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180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19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42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23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52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57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43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52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83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45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52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CDA52DC-C796-4236-8BD5-3FC168E6AE41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0640-A63E-4CEB-9E9A-C9D0B5449F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673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66216" y="1691640"/>
            <a:ext cx="5737058" cy="2748646"/>
          </a:xfrm>
        </p:spPr>
        <p:txBody>
          <a:bodyPr/>
          <a:lstStyle/>
          <a:p>
            <a:r>
              <a:rPr lang="it-IT" sz="6000" dirty="0" smtClean="0"/>
              <a:t>Nuovo cammino di </a:t>
            </a:r>
            <a:r>
              <a:rPr lang="it-IT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</a:t>
            </a:r>
            <a:endParaRPr lang="it-IT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7472886" cy="861420"/>
          </a:xfrm>
        </p:spPr>
        <p:txBody>
          <a:bodyPr/>
          <a:lstStyle/>
          <a:p>
            <a:r>
              <a:rPr lang="it-IT" dirty="0" smtClean="0"/>
              <a:t>Sintesi dal documento del C.N. del 28 gennaio 2018</a:t>
            </a:r>
            <a:endParaRPr lang="it-IT" dirty="0"/>
          </a:p>
        </p:txBody>
      </p:sp>
      <p:pic>
        <p:nvPicPr>
          <p:cNvPr id="4" name="Immagine 3" descr="rosa venti botteg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1428" y="2163536"/>
            <a:ext cx="2051889" cy="192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i="1" dirty="0" smtClean="0"/>
              <a:t>formazione nel MASCI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far crescere un Movimento che abbia omogeneità generale nel sentire e nell’agire</a:t>
            </a:r>
          </a:p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è utile alla crescita personale e comunitaria di tutto il Movimento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467498" y="2399319"/>
            <a:ext cx="3944982" cy="3150184"/>
          </a:xfrm>
        </p:spPr>
        <p:txBody>
          <a:bodyPr>
            <a:no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gli eventi sono pensati senza una sequenzialità che presupporrebbe un ordine nella partecipazione, </a:t>
            </a:r>
          </a:p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ogni adulto scout può vivere qualsiasi evento, indipendentemente dalle sue esperienze precedenti. </a:t>
            </a:r>
          </a:p>
        </p:txBody>
      </p:sp>
    </p:spTree>
    <p:extLst>
      <p:ext uri="{BB962C8B-B14F-4D97-AF65-F5344CB8AC3E}">
        <p14:creationId xmlns:p14="http://schemas.microsoft.com/office/powerpoint/2010/main" val="32094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928" y="1033272"/>
            <a:ext cx="3438143" cy="1995678"/>
          </a:xfrm>
        </p:spPr>
        <p:txBody>
          <a:bodyPr/>
          <a:lstStyle/>
          <a:p>
            <a:pPr marL="257175" indent="-257175"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EDUCAZIONE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produce per la persona un cambiamento nei suoi comportamenti e quindi incide maggiormente sul suo </a:t>
            </a:r>
            <a:r>
              <a:rPr lang="it-IT" sz="2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endParaRPr lang="it-IT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26864" y="1444752"/>
            <a:ext cx="3995928" cy="4096512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l’adulto scout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fare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non possono essere strutturalmente separati</a:t>
            </a:r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sono uniti nell’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AGIRE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operare con coscienza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quindi </a:t>
            </a:r>
            <a:r>
              <a:rPr lang="it-IT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fare</a:t>
            </a:r>
            <a:r>
              <a:rPr lang="it-IT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 consapevolezza del proprio </a:t>
            </a:r>
            <a:r>
              <a:rPr lang="it-IT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ü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l’adulto scout è colui che </a:t>
            </a:r>
            <a:r>
              <a:rPr lang="it-IT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AGISCE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cuore, nel creato, nella città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66928" y="3129281"/>
            <a:ext cx="3300983" cy="2895599"/>
          </a:xfrm>
        </p:spPr>
        <p:txBody>
          <a:bodyPr>
            <a:normAutofit/>
          </a:bodyPr>
          <a:lstStyle/>
          <a:p>
            <a:pPr marL="257175" indent="-257175"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FORMAZIONE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si deve occupare di accrescere le competenze di una persona e quindi va ad incidere maggiormente sul suo </a:t>
            </a:r>
            <a:r>
              <a:rPr lang="it-IT" sz="2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saper fare</a:t>
            </a:r>
            <a:endParaRPr lang="it-IT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momenti della vita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dell’A.S</a:t>
            </a:r>
            <a:r>
              <a:rPr lang="it-IT" dirty="0"/>
              <a:t>.</a:t>
            </a: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533343389"/>
              </p:ext>
            </p:extLst>
          </p:nvPr>
        </p:nvGraphicFramePr>
        <p:xfrm>
          <a:off x="1078992" y="2048256"/>
          <a:ext cx="6821424" cy="429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02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MOMENTO DELLA </a:t>
            </a:r>
            <a:r>
              <a:rPr lang="it-IT" b="1" dirty="0" smtClean="0">
                <a:solidFill>
                  <a:srgbClr val="FF0000"/>
                </a:solidFill>
              </a:rPr>
              <a:t>SCOPERTA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2277" y="1051560"/>
            <a:ext cx="4420747" cy="4968240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 REGIONI </a:t>
            </a:r>
            <a:r>
              <a:rPr lang="it-IT" b="1" dirty="0" smtClean="0">
                <a:latin typeface="Arial Narrow" panose="020B0606020202030204" pitchFamily="34" charset="0"/>
              </a:rPr>
              <a:t>sono responsabili </a:t>
            </a:r>
            <a:r>
              <a:rPr lang="it-IT" b="1" dirty="0">
                <a:latin typeface="Arial Narrow" panose="020B0606020202030204" pitchFamily="34" charset="0"/>
              </a:rPr>
              <a:t>di una azione programmata e pensata</a:t>
            </a:r>
            <a:r>
              <a:rPr lang="it-IT" dirty="0">
                <a:latin typeface="Arial Narrow" panose="020B0606020202030204" pitchFamily="34" charset="0"/>
              </a:rPr>
              <a:t>, </a:t>
            </a:r>
            <a:endParaRPr lang="it-IT" dirty="0" smtClean="0">
              <a:latin typeface="Arial Narrow" panose="020B0606020202030204" pitchFamily="34" charset="0"/>
            </a:endParaRPr>
          </a:p>
          <a:p>
            <a:pPr lvl="1">
              <a:spcBef>
                <a:spcPts val="600"/>
              </a:spcBef>
              <a:buSzPct val="120000"/>
              <a:buFont typeface="Wingdings" panose="05000000000000000000" pitchFamily="2" charset="2"/>
              <a:buChar char="Ø"/>
            </a:pPr>
            <a:r>
              <a:rPr lang="it-IT" sz="2000" b="1" dirty="0" smtClean="0">
                <a:latin typeface="Arial Narrow" panose="020B0606020202030204" pitchFamily="34" charset="0"/>
              </a:rPr>
              <a:t>identificazione </a:t>
            </a:r>
            <a:r>
              <a:rPr lang="it-IT" sz="2000" b="1" dirty="0">
                <a:latin typeface="Arial Narrow" panose="020B0606020202030204" pitchFamily="34" charset="0"/>
              </a:rPr>
              <a:t>delle necessità</a:t>
            </a:r>
            <a:r>
              <a:rPr lang="it-IT" sz="2000" dirty="0">
                <a:latin typeface="Arial Narrow" panose="020B0606020202030204" pitchFamily="34" charset="0"/>
              </a:rPr>
              <a:t>, e </a:t>
            </a:r>
            <a:r>
              <a:rPr lang="it-IT" sz="2000" b="1" dirty="0" smtClean="0">
                <a:latin typeface="Arial Narrow" panose="020B0606020202030204" pitchFamily="34" charset="0"/>
              </a:rPr>
              <a:t>organizzazione </a:t>
            </a:r>
            <a:r>
              <a:rPr lang="it-IT" sz="2000" b="1" dirty="0">
                <a:latin typeface="Arial Narrow" panose="020B0606020202030204" pitchFamily="34" charset="0"/>
              </a:rPr>
              <a:t>delle </a:t>
            </a:r>
            <a:r>
              <a:rPr lang="it-IT" sz="2000" b="1" dirty="0" smtClean="0">
                <a:latin typeface="Arial Narrow" panose="020B0606020202030204" pitchFamily="34" charset="0"/>
              </a:rPr>
              <a:t>proposte</a:t>
            </a:r>
            <a:r>
              <a:rPr lang="it-IT" dirty="0" smtClean="0">
                <a:latin typeface="Arial Narrow" panose="020B0606020202030204" pitchFamily="34" charset="0"/>
              </a:rPr>
              <a:t>.</a:t>
            </a:r>
            <a:r>
              <a:rPr lang="it-IT" dirty="0">
                <a:latin typeface="Arial Narrow" panose="020B0606020202030204" pitchFamily="34" charset="0"/>
              </a:rPr>
              <a:t> </a:t>
            </a:r>
            <a:endParaRPr lang="it-IT" dirty="0" smtClean="0">
              <a:latin typeface="Arial Narrow" panose="020B0606020202030204" pitchFamily="34" charset="0"/>
            </a:endParaRPr>
          </a:p>
          <a:p>
            <a:pPr lvl="1">
              <a:spcBef>
                <a:spcPts val="600"/>
              </a:spcBef>
              <a:buSzPct val="120000"/>
              <a:buFont typeface="Wingdings" panose="05000000000000000000" pitchFamily="2" charset="2"/>
              <a:buChar char="Ø"/>
            </a:pPr>
            <a:r>
              <a:rPr lang="it-IT" sz="2000" dirty="0" smtClean="0">
                <a:latin typeface="Arial Narrow" panose="020B0606020202030204" pitchFamily="34" charset="0"/>
              </a:rPr>
              <a:t>azioni </a:t>
            </a:r>
            <a:r>
              <a:rPr lang="it-IT" sz="2000" dirty="0">
                <a:latin typeface="Arial Narrow" panose="020B0606020202030204" pitchFamily="34" charset="0"/>
              </a:rPr>
              <a:t>diverse per </a:t>
            </a:r>
            <a:r>
              <a:rPr lang="it-IT" sz="2000" b="1" dirty="0">
                <a:latin typeface="Arial Narrow" panose="020B0606020202030204" pitchFamily="34" charset="0"/>
              </a:rPr>
              <a:t>i singoli </a:t>
            </a:r>
            <a:r>
              <a:rPr lang="it-IT" sz="2000" dirty="0">
                <a:latin typeface="Arial Narrow" panose="020B0606020202030204" pitchFamily="34" charset="0"/>
              </a:rPr>
              <a:t>che entrano in Comunità già formate o per </a:t>
            </a:r>
            <a:r>
              <a:rPr lang="it-IT" sz="2000" b="1" dirty="0">
                <a:latin typeface="Arial Narrow" panose="020B0606020202030204" pitchFamily="34" charset="0"/>
              </a:rPr>
              <a:t>intere nuove Comunità</a:t>
            </a:r>
            <a:r>
              <a:rPr lang="it-IT" sz="2000" dirty="0">
                <a:latin typeface="Arial Narrow" panose="020B0606020202030204" pitchFamily="34" charset="0"/>
              </a:rPr>
              <a:t> che si accingono ad entrare nel MASCI</a:t>
            </a:r>
            <a:endParaRPr lang="it-IT" sz="2000" dirty="0" smtClean="0">
              <a:latin typeface="Arial Narrow" panose="020B0606020202030204" pitchFamily="34" charset="0"/>
            </a:endParaRPr>
          </a:p>
          <a:p>
            <a:pPr lvl="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it-IT" b="1" dirty="0" smtClean="0">
                <a:latin typeface="Arial Narrow" panose="020B0606020202030204" pitchFamily="34" charset="0"/>
              </a:rPr>
              <a:t>interagire </a:t>
            </a:r>
            <a:r>
              <a:rPr lang="it-IT" b="1" dirty="0">
                <a:latin typeface="Arial Narrow" panose="020B0606020202030204" pitchFamily="34" charset="0"/>
              </a:rPr>
              <a:t>con l’azione tesa allo sviluppo</a:t>
            </a:r>
            <a:r>
              <a:rPr lang="it-IT" dirty="0">
                <a:latin typeface="Arial Narrow" panose="020B0606020202030204" pitchFamily="34" charset="0"/>
              </a:rPr>
              <a:t>. </a:t>
            </a:r>
          </a:p>
          <a:p>
            <a:pPr lvl="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it-IT" b="1" i="1" dirty="0" smtClean="0">
                <a:latin typeface="Arial Narrow" panose="020B0606020202030204" pitchFamily="34" charset="0"/>
              </a:rPr>
              <a:t>pattuglia formazione regionale</a:t>
            </a:r>
            <a:r>
              <a:rPr lang="it-IT" dirty="0" smtClean="0">
                <a:latin typeface="Arial Narrow" panose="020B0606020202030204" pitchFamily="34" charset="0"/>
              </a:rPr>
              <a:t>  per seguire </a:t>
            </a:r>
            <a:r>
              <a:rPr lang="it-IT" i="1" dirty="0">
                <a:latin typeface="Arial Narrow" panose="020B0606020202030204" pitchFamily="34" charset="0"/>
              </a:rPr>
              <a:t>il tempo della scoperta, </a:t>
            </a:r>
            <a:r>
              <a:rPr lang="it-IT" dirty="0" smtClean="0">
                <a:latin typeface="Arial Narrow" panose="020B0606020202030204" pitchFamily="34" charset="0"/>
              </a:rPr>
              <a:t>e </a:t>
            </a:r>
            <a:r>
              <a:rPr lang="it-IT" dirty="0">
                <a:latin typeface="Arial Narrow" panose="020B0606020202030204" pitchFamily="34" charset="0"/>
              </a:rPr>
              <a:t>relazionarsi </a:t>
            </a:r>
            <a:r>
              <a:rPr lang="it-IT" dirty="0" smtClean="0">
                <a:latin typeface="Arial Narrow" panose="020B0606020202030204" pitchFamily="34" charset="0"/>
              </a:rPr>
              <a:t>con </a:t>
            </a:r>
            <a:r>
              <a:rPr lang="it-IT" dirty="0">
                <a:latin typeface="Arial Narrow" panose="020B0606020202030204" pitchFamily="34" charset="0"/>
              </a:rPr>
              <a:t>il livello </a:t>
            </a:r>
            <a:r>
              <a:rPr lang="it-IT" dirty="0" smtClean="0">
                <a:latin typeface="Arial Narrow" panose="020B0606020202030204" pitchFamily="34" charset="0"/>
              </a:rPr>
              <a:t>nazionale.</a:t>
            </a:r>
            <a:endParaRPr lang="it-IT" dirty="0">
              <a:latin typeface="Arial Narrow" panose="020B0606020202030204" pitchFamily="34" charset="0"/>
            </a:endParaRPr>
          </a:p>
          <a:p>
            <a:endParaRPr lang="it-IT" sz="1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22376" y="3129281"/>
            <a:ext cx="2695527" cy="289559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it-IT" sz="1800" b="1" i="1" dirty="0">
                <a:solidFill>
                  <a:srgbClr val="FFFF00"/>
                </a:solidFill>
              </a:rPr>
              <a:t>momento di introduzione allo scautismo degli </a:t>
            </a:r>
            <a:r>
              <a:rPr lang="it-IT" sz="1800" b="1" i="1" dirty="0" smtClean="0">
                <a:solidFill>
                  <a:srgbClr val="FFFF00"/>
                </a:solidFill>
              </a:rPr>
              <a:t>adulti </a:t>
            </a:r>
            <a:r>
              <a:rPr lang="it-IT" sz="1600" dirty="0" smtClean="0"/>
              <a:t>sia </a:t>
            </a:r>
            <a:r>
              <a:rPr lang="it-IT" sz="1600" dirty="0"/>
              <a:t>ai singoli sia alle intere nuove comunità</a:t>
            </a:r>
            <a:r>
              <a:rPr lang="it-IT" dirty="0"/>
              <a:t>. </a:t>
            </a:r>
            <a:endParaRPr lang="it-IT" dirty="0" smtClean="0"/>
          </a:p>
          <a:p>
            <a:pPr>
              <a:spcBef>
                <a:spcPts val="600"/>
              </a:spcBef>
            </a:pPr>
            <a:r>
              <a:rPr lang="it-IT" sz="1600" dirty="0" smtClean="0"/>
              <a:t>Questo </a:t>
            </a:r>
            <a:r>
              <a:rPr lang="it-IT" sz="1600" dirty="0"/>
              <a:t>momento può essere vissuto non con un singolo unico evento ma come il </a:t>
            </a:r>
            <a:r>
              <a:rPr lang="it-IT" sz="2000" b="1" dirty="0">
                <a:solidFill>
                  <a:srgbClr val="FFFF00"/>
                </a:solidFill>
              </a:rPr>
              <a:t>tempo della SCOPERTA</a:t>
            </a:r>
            <a:endParaRPr lang="it-IT" sz="2000" dirty="0">
              <a:solidFill>
                <a:srgbClr val="FFFF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26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3873" y="1447800"/>
            <a:ext cx="2551462" cy="1447800"/>
          </a:xfrm>
        </p:spPr>
        <p:txBody>
          <a:bodyPr/>
          <a:lstStyle/>
          <a:p>
            <a:r>
              <a:rPr lang="it-IT" b="1" dirty="0">
                <a:solidFill>
                  <a:srgbClr val="3399FF"/>
                </a:solidFill>
              </a:rPr>
              <a:t>MOMENTO DELLA </a:t>
            </a:r>
            <a:r>
              <a:rPr lang="it-IT" b="1" dirty="0" smtClean="0">
                <a:solidFill>
                  <a:srgbClr val="3399FF"/>
                </a:solidFill>
              </a:rPr>
              <a:t>RESPONSABILITÀ</a:t>
            </a:r>
            <a:endParaRPr lang="it-IT" dirty="0">
              <a:solidFill>
                <a:srgbClr val="3399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2277" y="1051560"/>
            <a:ext cx="4420747" cy="4968240"/>
          </a:xfrm>
        </p:spPr>
        <p:txBody>
          <a:bodyPr>
            <a:noAutofit/>
          </a:bodyPr>
          <a:lstStyle/>
          <a:p>
            <a:pPr lvl="0">
              <a:buSzPct val="120000"/>
              <a:buFont typeface="Wingdings" panose="05000000000000000000" pitchFamily="2" charset="2"/>
              <a:buChar char="ü"/>
            </a:pPr>
            <a:r>
              <a:rPr lang="it-IT" b="1" i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I CAMPI PER ANIMATORI </a:t>
            </a:r>
            <a:r>
              <a:rPr lang="it-IT" dirty="0" smtClean="0">
                <a:latin typeface="Arial Narrow" panose="020B0606020202030204" pitchFamily="34" charset="0"/>
              </a:rPr>
              <a:t>fanno parte </a:t>
            </a:r>
            <a:r>
              <a:rPr lang="it-IT" dirty="0">
                <a:latin typeface="Arial Narrow" panose="020B0606020202030204" pitchFamily="34" charset="0"/>
              </a:rPr>
              <a:t>di una </a:t>
            </a:r>
            <a:r>
              <a:rPr lang="it-IT" b="1" dirty="0">
                <a:latin typeface="Arial Narrow" panose="020B0606020202030204" pitchFamily="34" charset="0"/>
              </a:rPr>
              <a:t>progettualità </a:t>
            </a:r>
            <a:r>
              <a:rPr lang="it-IT" b="1" dirty="0" smtClean="0">
                <a:latin typeface="Arial Narrow" panose="020B0606020202030204" pitchFamily="34" charset="0"/>
              </a:rPr>
              <a:t>interregionale</a:t>
            </a:r>
            <a:r>
              <a:rPr lang="it-IT" dirty="0" smtClean="0">
                <a:latin typeface="Arial Narrow" panose="020B0606020202030204" pitchFamily="34" charset="0"/>
              </a:rPr>
              <a:t>. </a:t>
            </a:r>
          </a:p>
          <a:p>
            <a:pPr lvl="1">
              <a:spcBef>
                <a:spcPts val="600"/>
              </a:spcBef>
              <a:buSzPct val="120000"/>
              <a:buFont typeface="Wingdings" panose="05000000000000000000" pitchFamily="2" charset="2"/>
              <a:buChar char="Ø"/>
            </a:pPr>
            <a:r>
              <a:rPr lang="it-IT" dirty="0" smtClean="0">
                <a:latin typeface="Arial Narrow" panose="020B0606020202030204" pitchFamily="34" charset="0"/>
              </a:rPr>
              <a:t>Hanno </a:t>
            </a:r>
            <a:r>
              <a:rPr lang="it-IT" dirty="0">
                <a:latin typeface="Arial Narrow" panose="020B0606020202030204" pitchFamily="34" charset="0"/>
              </a:rPr>
              <a:t>lo scopo di approfondire e riflettere sulla responsabilità di </a:t>
            </a:r>
            <a:r>
              <a:rPr lang="it-IT" b="1" dirty="0">
                <a:latin typeface="Arial Narrow" panose="020B0606020202030204" pitchFamily="34" charset="0"/>
              </a:rPr>
              <a:t>animare un servizio </a:t>
            </a:r>
            <a:r>
              <a:rPr lang="it-IT" dirty="0">
                <a:latin typeface="Arial Narrow" panose="020B0606020202030204" pitchFamily="34" charset="0"/>
              </a:rPr>
              <a:t>nel MASCI, nella Chiesa e nella </a:t>
            </a:r>
            <a:r>
              <a:rPr lang="it-IT" dirty="0" smtClean="0">
                <a:latin typeface="Arial Narrow" panose="020B0606020202030204" pitchFamily="34" charset="0"/>
              </a:rPr>
              <a:t>Società.</a:t>
            </a:r>
          </a:p>
          <a:p>
            <a:pPr lvl="0">
              <a:buSzPct val="120000"/>
              <a:buFont typeface="Wingdings" panose="05000000000000000000" pitchFamily="2" charset="2"/>
              <a:buChar char="ü"/>
            </a:pPr>
            <a:r>
              <a:rPr lang="it-IT" dirty="0" smtClean="0">
                <a:latin typeface="Arial Narrow" panose="020B0606020202030204" pitchFamily="34" charset="0"/>
              </a:rPr>
              <a:t>Questi </a:t>
            </a:r>
            <a:r>
              <a:rPr lang="it-IT" dirty="0">
                <a:latin typeface="Arial Narrow" panose="020B0606020202030204" pitchFamily="34" charset="0"/>
              </a:rPr>
              <a:t>campi devono rientrare nell’offerta complessiva </a:t>
            </a:r>
            <a:r>
              <a:rPr lang="it-IT" dirty="0" smtClean="0">
                <a:latin typeface="Arial Narrow" panose="020B0606020202030204" pitchFamily="34" charset="0"/>
              </a:rPr>
              <a:t>nazionale, inseriti </a:t>
            </a:r>
            <a:r>
              <a:rPr lang="it-IT" dirty="0">
                <a:latin typeface="Arial Narrow" panose="020B0606020202030204" pitchFamily="34" charset="0"/>
              </a:rPr>
              <a:t>in un </a:t>
            </a:r>
            <a:r>
              <a:rPr lang="it-IT" b="1" dirty="0">
                <a:latin typeface="Arial Narrow" panose="020B0606020202030204" pitchFamily="34" charset="0"/>
              </a:rPr>
              <a:t>unico calendario. </a:t>
            </a:r>
          </a:p>
          <a:p>
            <a:pPr lvl="0">
              <a:buSzPct val="120000"/>
              <a:buFont typeface="Wingdings" panose="05000000000000000000" pitchFamily="2" charset="2"/>
              <a:buChar char="ü"/>
            </a:pPr>
            <a:r>
              <a:rPr lang="it-IT" b="1" dirty="0" smtClean="0">
                <a:latin typeface="Arial Narrow" panose="020B0606020202030204" pitchFamily="34" charset="0"/>
              </a:rPr>
              <a:t>I </a:t>
            </a:r>
            <a:r>
              <a:rPr lang="it-IT" b="1" dirty="0">
                <a:latin typeface="Arial Narrow" panose="020B0606020202030204" pitchFamily="34" charset="0"/>
              </a:rPr>
              <a:t>Capi Campo</a:t>
            </a:r>
            <a:r>
              <a:rPr lang="it-IT" dirty="0">
                <a:latin typeface="Arial Narrow" panose="020B0606020202030204" pitchFamily="34" charset="0"/>
              </a:rPr>
              <a:t>, nominati dal livello nazionale, dovranno essere inseriti nell’apposito elenco, </a:t>
            </a:r>
          </a:p>
          <a:p>
            <a:pPr lvl="1">
              <a:spcBef>
                <a:spcPts val="600"/>
              </a:spcBef>
              <a:buSzPct val="120000"/>
              <a:buFont typeface="Wingdings" panose="05000000000000000000" pitchFamily="2" charset="2"/>
              <a:buChar char="Ø"/>
            </a:pPr>
            <a:r>
              <a:rPr lang="it-IT" dirty="0" smtClean="0">
                <a:latin typeface="Arial Narrow" panose="020B0606020202030204" pitchFamily="34" charset="0"/>
              </a:rPr>
              <a:t>i </a:t>
            </a:r>
            <a:r>
              <a:rPr lang="it-IT" dirty="0">
                <a:latin typeface="Arial Narrow" panose="020B0606020202030204" pitchFamily="34" charset="0"/>
              </a:rPr>
              <a:t>componenti dello </a:t>
            </a:r>
            <a:r>
              <a:rPr lang="it-IT" b="1" dirty="0">
                <a:latin typeface="Arial Narrow" panose="020B0606020202030204" pitchFamily="34" charset="0"/>
              </a:rPr>
              <a:t>staff</a:t>
            </a:r>
            <a:r>
              <a:rPr lang="it-IT" dirty="0">
                <a:latin typeface="Arial Narrow" panose="020B0606020202030204" pitchFamily="34" charset="0"/>
              </a:rPr>
              <a:t> </a:t>
            </a:r>
            <a:r>
              <a:rPr lang="it-IT" dirty="0" smtClean="0">
                <a:latin typeface="Arial Narrow" panose="020B0606020202030204" pitchFamily="34" charset="0"/>
              </a:rPr>
              <a:t>sono adulti </a:t>
            </a:r>
            <a:r>
              <a:rPr lang="it-IT" dirty="0">
                <a:latin typeface="Arial Narrow" panose="020B0606020202030204" pitchFamily="34" charset="0"/>
              </a:rPr>
              <a:t>scout delle regioni proponenti</a:t>
            </a:r>
            <a:r>
              <a:rPr lang="it-IT" dirty="0" smtClean="0">
                <a:latin typeface="Arial Narrow" panose="020B0606020202030204" pitchFamily="34" charset="0"/>
              </a:rPr>
              <a:t>.</a:t>
            </a:r>
            <a:endParaRPr lang="it-IT" dirty="0">
              <a:latin typeface="Arial Narrow" panose="020B0606020202030204" pitchFamily="34" charset="0"/>
            </a:endParaRPr>
          </a:p>
          <a:p>
            <a:endParaRPr lang="it-IT" sz="1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29768" y="3129281"/>
            <a:ext cx="3108960" cy="289559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it-IT" sz="1800" b="1" i="1" dirty="0" smtClean="0">
                <a:solidFill>
                  <a:srgbClr val="66FFFF"/>
                </a:solidFill>
                <a:latin typeface="+mn-lt"/>
                <a:cs typeface="Arial" panose="020B0604020202020204" pitchFamily="34" charset="0"/>
              </a:rPr>
              <a:t>momento </a:t>
            </a:r>
            <a:r>
              <a:rPr lang="it-IT" sz="1800" b="1" i="1" dirty="0">
                <a:solidFill>
                  <a:srgbClr val="66FFFF"/>
                </a:solidFill>
                <a:latin typeface="+mn-lt"/>
                <a:cs typeface="Arial" panose="020B0604020202020204" pitchFamily="34" charset="0"/>
              </a:rPr>
              <a:t>per approfondire l’animazione all’interno del Movimento, della Chiesa e della Società, </a:t>
            </a:r>
            <a:r>
              <a:rPr lang="it-IT" sz="1800" b="1" i="1" dirty="0" smtClean="0">
                <a:solidFill>
                  <a:srgbClr val="66FFFF"/>
                </a:solidFill>
                <a:latin typeface="+mn-lt"/>
                <a:cs typeface="Arial" panose="020B0604020202020204" pitchFamily="34" charset="0"/>
              </a:rPr>
              <a:t>con un </a:t>
            </a:r>
            <a:r>
              <a:rPr lang="it-IT" sz="1800" b="1" i="1" dirty="0">
                <a:solidFill>
                  <a:srgbClr val="66FFFF"/>
                </a:solidFill>
                <a:latin typeface="+mn-lt"/>
                <a:cs typeface="Arial" panose="020B0604020202020204" pitchFamily="34" charset="0"/>
              </a:rPr>
              <a:t>concreto </a:t>
            </a:r>
            <a:r>
              <a:rPr lang="it-IT" sz="1800" b="1" i="1" dirty="0" smtClean="0">
                <a:solidFill>
                  <a:srgbClr val="66FFFF"/>
                </a:solidFill>
                <a:latin typeface="+mn-lt"/>
                <a:cs typeface="Arial" panose="020B0604020202020204" pitchFamily="34" charset="0"/>
              </a:rPr>
              <a:t>servizio”</a:t>
            </a:r>
            <a:endParaRPr lang="it-IT" sz="1800" dirty="0" smtClean="0">
              <a:solidFill>
                <a:srgbClr val="66FFFF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it-IT" sz="1800" dirty="0" smtClean="0">
                <a:latin typeface="+mn-lt"/>
              </a:rPr>
              <a:t>Questo </a:t>
            </a:r>
            <a:r>
              <a:rPr lang="it-IT" sz="1800" dirty="0">
                <a:latin typeface="+mn-lt"/>
              </a:rPr>
              <a:t>momento può essere proposto quale </a:t>
            </a:r>
            <a:r>
              <a:rPr lang="it-IT" sz="2000" b="1" dirty="0">
                <a:solidFill>
                  <a:srgbClr val="66FFFF"/>
                </a:solidFill>
                <a:latin typeface="+mn-lt"/>
              </a:rPr>
              <a:t>CAMPO per </a:t>
            </a:r>
            <a:r>
              <a:rPr lang="it-IT" sz="2000" b="1" dirty="0" smtClean="0">
                <a:solidFill>
                  <a:srgbClr val="66FFFF"/>
                </a:solidFill>
                <a:latin typeface="+mn-lt"/>
              </a:rPr>
              <a:t>ANIMATORI</a:t>
            </a:r>
            <a:endParaRPr lang="it-IT" sz="2000" dirty="0">
              <a:solidFill>
                <a:srgbClr val="66FFFF"/>
              </a:solidFill>
              <a:latin typeface="+mn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401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3873" y="1447800"/>
            <a:ext cx="2551462" cy="1447800"/>
          </a:xfrm>
        </p:spPr>
        <p:txBody>
          <a:bodyPr/>
          <a:lstStyle/>
          <a:p>
            <a:r>
              <a:rPr lang="it-IT" b="1" dirty="0">
                <a:solidFill>
                  <a:srgbClr val="FFCC00"/>
                </a:solidFill>
              </a:rPr>
              <a:t>MOMENTO DELLA </a:t>
            </a:r>
            <a:r>
              <a:rPr lang="it-IT" b="1" dirty="0" smtClean="0">
                <a:solidFill>
                  <a:srgbClr val="FFCC00"/>
                </a:solidFill>
              </a:rPr>
              <a:t>COMPETENZA</a:t>
            </a:r>
            <a:endParaRPr lang="it-IT" dirty="0">
              <a:solidFill>
                <a:srgbClr val="FFCC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2277" y="1051560"/>
            <a:ext cx="4420747" cy="4968240"/>
          </a:xfrm>
        </p:spPr>
        <p:txBody>
          <a:bodyPr>
            <a:noAutofit/>
          </a:bodyPr>
          <a:lstStyle/>
          <a:p>
            <a:pPr lvl="0"/>
            <a:r>
              <a:rPr lang="it-IT" b="1" i="1" dirty="0" smtClean="0">
                <a:solidFill>
                  <a:srgbClr val="FFCC00"/>
                </a:solidFill>
              </a:rPr>
              <a:t>LE BOTTEGHE </a:t>
            </a:r>
            <a:r>
              <a:rPr lang="it-IT" dirty="0" smtClean="0"/>
              <a:t>sono </a:t>
            </a:r>
            <a:r>
              <a:rPr lang="it-IT" dirty="0"/>
              <a:t>inserite in un unico </a:t>
            </a:r>
            <a:r>
              <a:rPr lang="it-IT" dirty="0" smtClean="0"/>
              <a:t>calendario a </a:t>
            </a:r>
            <a:r>
              <a:rPr lang="it-IT" dirty="0"/>
              <a:t>carattere nazionale ma </a:t>
            </a:r>
            <a:r>
              <a:rPr lang="it-IT" dirty="0" smtClean="0"/>
              <a:t>sono proposte anche dalle regioni. </a:t>
            </a:r>
          </a:p>
          <a:p>
            <a:pPr lvl="0"/>
            <a:r>
              <a:rPr lang="it-IT" b="1" dirty="0" smtClean="0"/>
              <a:t>Le </a:t>
            </a:r>
            <a:r>
              <a:rPr lang="it-IT" b="1" dirty="0"/>
              <a:t>tematiche </a:t>
            </a:r>
            <a:r>
              <a:rPr lang="it-IT" dirty="0" smtClean="0"/>
              <a:t>sono legate alla vita </a:t>
            </a:r>
            <a:r>
              <a:rPr lang="it-IT" i="1" dirty="0" smtClean="0"/>
              <a:t>quotidiana </a:t>
            </a:r>
            <a:r>
              <a:rPr lang="it-IT" dirty="0"/>
              <a:t>delle comunità, o </a:t>
            </a:r>
            <a:r>
              <a:rPr lang="it-IT" dirty="0" smtClean="0"/>
              <a:t>rispondono </a:t>
            </a:r>
            <a:r>
              <a:rPr lang="it-IT" dirty="0"/>
              <a:t>a scelte </a:t>
            </a:r>
            <a:r>
              <a:rPr lang="it-IT" dirty="0" smtClean="0"/>
              <a:t>del </a:t>
            </a:r>
            <a:r>
              <a:rPr lang="it-IT" dirty="0"/>
              <a:t>progetto nazionale triennale </a:t>
            </a:r>
            <a:r>
              <a:rPr lang="it-IT" dirty="0" smtClean="0"/>
              <a:t>(</a:t>
            </a:r>
          </a:p>
          <a:p>
            <a:pPr lvl="0"/>
            <a:r>
              <a:rPr lang="it-IT" b="1" dirty="0" smtClean="0"/>
              <a:t>I responsabili </a:t>
            </a:r>
            <a:r>
              <a:rPr lang="it-IT" dirty="0" smtClean="0"/>
              <a:t>sono </a:t>
            </a:r>
            <a:r>
              <a:rPr lang="it-IT" dirty="0"/>
              <a:t>nominati dal livello nazionale, </a:t>
            </a:r>
            <a:r>
              <a:rPr lang="it-IT" dirty="0" smtClean="0"/>
              <a:t>e </a:t>
            </a:r>
            <a:r>
              <a:rPr lang="it-IT" dirty="0"/>
              <a:t>gli staff </a:t>
            </a:r>
            <a:r>
              <a:rPr lang="it-IT" dirty="0" smtClean="0"/>
              <a:t>hanno sempre </a:t>
            </a:r>
            <a:r>
              <a:rPr lang="it-IT" dirty="0"/>
              <a:t>persone </a:t>
            </a:r>
            <a:r>
              <a:rPr lang="it-IT" dirty="0" smtClean="0"/>
              <a:t>esperte.</a:t>
            </a:r>
            <a:endParaRPr lang="it-IT" dirty="0"/>
          </a:p>
          <a:p>
            <a:endParaRPr lang="it-IT" sz="1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29768" y="3129281"/>
            <a:ext cx="3108960" cy="289559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it-IT" sz="1800" b="1" i="1" dirty="0">
                <a:solidFill>
                  <a:srgbClr val="99FF66"/>
                </a:solidFill>
              </a:rPr>
              <a:t>momento per far meglio le </a:t>
            </a:r>
            <a:r>
              <a:rPr lang="it-IT" sz="1800" b="1" i="1" dirty="0" smtClean="0">
                <a:solidFill>
                  <a:srgbClr val="99FF66"/>
                </a:solidFill>
              </a:rPr>
              <a:t>cose </a:t>
            </a:r>
            <a:r>
              <a:rPr lang="it-IT" sz="1800" dirty="0" smtClean="0">
                <a:latin typeface="+mn-lt"/>
              </a:rPr>
              <a:t>sviluppando competenze particolari in alcuni campi</a:t>
            </a:r>
          </a:p>
          <a:p>
            <a:pPr>
              <a:spcBef>
                <a:spcPts val="600"/>
              </a:spcBef>
            </a:pPr>
            <a:r>
              <a:rPr lang="it-IT" sz="1800" dirty="0" smtClean="0">
                <a:latin typeface="+mn-lt"/>
              </a:rPr>
              <a:t>questo </a:t>
            </a:r>
            <a:r>
              <a:rPr lang="it-IT" sz="1800" dirty="0">
                <a:latin typeface="+mn-lt"/>
              </a:rPr>
              <a:t>momento può essere proposto quale </a:t>
            </a:r>
            <a:r>
              <a:rPr lang="it-IT" sz="2000" b="1" dirty="0" smtClean="0">
                <a:solidFill>
                  <a:srgbClr val="99FF66"/>
                </a:solidFill>
                <a:latin typeface="+mn-lt"/>
              </a:rPr>
              <a:t>BOTTEGHE della COMPETENZA</a:t>
            </a:r>
            <a:endParaRPr lang="it-IT" sz="2000" dirty="0">
              <a:solidFill>
                <a:srgbClr val="99FF66"/>
              </a:solidFill>
              <a:latin typeface="+mn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21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3873" y="1447800"/>
            <a:ext cx="2551462" cy="1447800"/>
          </a:xfrm>
        </p:spPr>
        <p:txBody>
          <a:bodyPr/>
          <a:lstStyle/>
          <a:p>
            <a:r>
              <a:rPr lang="it-IT" b="1" dirty="0">
                <a:solidFill>
                  <a:srgbClr val="FFCC00"/>
                </a:solidFill>
              </a:rPr>
              <a:t>MOMENTO DELLA </a:t>
            </a:r>
            <a:r>
              <a:rPr lang="it-IT" b="1" dirty="0" smtClean="0">
                <a:solidFill>
                  <a:srgbClr val="FFCC00"/>
                </a:solidFill>
              </a:rPr>
              <a:t>ESPERIENZA</a:t>
            </a:r>
            <a:endParaRPr lang="it-IT" dirty="0">
              <a:solidFill>
                <a:srgbClr val="FFCC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2277" y="1051560"/>
            <a:ext cx="4420747" cy="4968240"/>
          </a:xfrm>
        </p:spPr>
        <p:txBody>
          <a:bodyPr>
            <a:noAutofit/>
          </a:bodyPr>
          <a:lstStyle/>
          <a:p>
            <a:r>
              <a:rPr lang="it-IT" dirty="0"/>
              <a:t>Questi </a:t>
            </a:r>
            <a:r>
              <a:rPr lang="it-IT" b="1" dirty="0" smtClean="0">
                <a:solidFill>
                  <a:srgbClr val="FFCC00"/>
                </a:solidFill>
              </a:rPr>
              <a:t>CAMPI o ROUTE </a:t>
            </a:r>
            <a:r>
              <a:rPr lang="it-IT" dirty="0" smtClean="0"/>
              <a:t>offerti </a:t>
            </a:r>
            <a:r>
              <a:rPr lang="it-IT" dirty="0"/>
              <a:t>a tutti, </a:t>
            </a:r>
            <a:r>
              <a:rPr lang="it-IT" dirty="0" smtClean="0"/>
              <a:t>e inseriti </a:t>
            </a:r>
            <a:r>
              <a:rPr lang="it-IT" dirty="0"/>
              <a:t>organicamente nel cammino </a:t>
            </a:r>
            <a:r>
              <a:rPr lang="it-IT" dirty="0" smtClean="0"/>
              <a:t>del </a:t>
            </a:r>
            <a:r>
              <a:rPr lang="it-IT" dirty="0"/>
              <a:t>Movimento </a:t>
            </a:r>
            <a:r>
              <a:rPr lang="it-IT" dirty="0" smtClean="0"/>
              <a:t>sono aperte anche </a:t>
            </a:r>
            <a:r>
              <a:rPr lang="it-IT" dirty="0"/>
              <a:t>a </a:t>
            </a:r>
            <a:r>
              <a:rPr lang="it-IT" dirty="0" smtClean="0"/>
              <a:t>persone esterne</a:t>
            </a:r>
            <a:endParaRPr lang="it-IT" dirty="0"/>
          </a:p>
          <a:p>
            <a:pPr lvl="0"/>
            <a:r>
              <a:rPr lang="it-IT" b="1" dirty="0"/>
              <a:t>Le regioni o i settori</a:t>
            </a:r>
            <a:r>
              <a:rPr lang="it-IT" dirty="0"/>
              <a:t> </a:t>
            </a:r>
            <a:r>
              <a:rPr lang="it-IT" dirty="0" smtClean="0"/>
              <a:t>proponenti </a:t>
            </a:r>
            <a:r>
              <a:rPr lang="it-IT" dirty="0"/>
              <a:t>l’evento </a:t>
            </a:r>
            <a:r>
              <a:rPr lang="it-IT" dirty="0" smtClean="0"/>
              <a:t>sono i </a:t>
            </a:r>
            <a:r>
              <a:rPr lang="it-IT" dirty="0"/>
              <a:t>responsabili </a:t>
            </a:r>
            <a:r>
              <a:rPr lang="it-IT" dirty="0" smtClean="0"/>
              <a:t>organizzativi  </a:t>
            </a:r>
          </a:p>
          <a:p>
            <a:pPr lvl="0"/>
            <a:r>
              <a:rPr lang="it-IT" dirty="0" err="1" smtClean="0"/>
              <a:t>ll</a:t>
            </a:r>
            <a:r>
              <a:rPr lang="it-IT" dirty="0" smtClean="0"/>
              <a:t> </a:t>
            </a:r>
            <a:r>
              <a:rPr lang="it-IT" dirty="0"/>
              <a:t>livello nazionale nomina i capo campo tenendo conto delle esperienze pregresse. </a:t>
            </a:r>
            <a:endParaRPr lang="it-IT" dirty="0" smtClean="0"/>
          </a:p>
          <a:p>
            <a:pPr lvl="0"/>
            <a:r>
              <a:rPr lang="it-IT" b="1" dirty="0" smtClean="0"/>
              <a:t>Le </a:t>
            </a:r>
            <a:r>
              <a:rPr lang="it-IT" b="1" dirty="0"/>
              <a:t>esperienze</a:t>
            </a:r>
            <a:r>
              <a:rPr lang="it-IT" dirty="0"/>
              <a:t> sono legate alle tradizioni consolidate o a particolari necessità del programma </a:t>
            </a:r>
            <a:r>
              <a:rPr lang="it-IT" dirty="0" smtClean="0"/>
              <a:t>nazionale</a:t>
            </a:r>
            <a:endParaRPr lang="it-IT" sz="1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29768" y="3129281"/>
            <a:ext cx="3108960" cy="289559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it-IT" sz="1800" b="1" i="1" dirty="0" smtClean="0">
                <a:solidFill>
                  <a:srgbClr val="99FF66"/>
                </a:solidFill>
              </a:rPr>
              <a:t>Esperienze consolidate di alcune realtà territoriali </a:t>
            </a:r>
            <a:r>
              <a:rPr lang="it-IT" sz="1800" dirty="0" smtClean="0">
                <a:latin typeface="+mn-lt"/>
              </a:rPr>
              <a:t>specifiche e particolari</a:t>
            </a:r>
          </a:p>
          <a:p>
            <a:pPr>
              <a:spcBef>
                <a:spcPts val="600"/>
              </a:spcBef>
            </a:pPr>
            <a:r>
              <a:rPr lang="it-IT" sz="1800" dirty="0" smtClean="0">
                <a:latin typeface="+mn-lt"/>
              </a:rPr>
              <a:t>questo </a:t>
            </a:r>
            <a:r>
              <a:rPr lang="it-IT" sz="1800" dirty="0">
                <a:latin typeface="+mn-lt"/>
              </a:rPr>
              <a:t>momento può essere proposto quale </a:t>
            </a:r>
            <a:r>
              <a:rPr lang="it-IT" sz="2000" b="1" dirty="0" smtClean="0">
                <a:solidFill>
                  <a:srgbClr val="99FF66"/>
                </a:solidFill>
                <a:latin typeface="+mn-lt"/>
              </a:rPr>
              <a:t>CAMPO O ROUTE</a:t>
            </a:r>
            <a:endParaRPr lang="it-IT" sz="2000" dirty="0">
              <a:solidFill>
                <a:srgbClr val="99FF66"/>
              </a:solidFill>
              <a:latin typeface="+mn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170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9768" y="1493520"/>
            <a:ext cx="3227832" cy="1447800"/>
          </a:xfrm>
        </p:spPr>
        <p:txBody>
          <a:bodyPr/>
          <a:lstStyle/>
          <a:p>
            <a:r>
              <a:rPr lang="it-IT" b="1" dirty="0">
                <a:solidFill>
                  <a:srgbClr val="3399FF"/>
                </a:solidFill>
              </a:rPr>
              <a:t>MOMENTO </a:t>
            </a:r>
            <a:r>
              <a:rPr lang="it-IT" b="1" dirty="0" smtClean="0">
                <a:solidFill>
                  <a:srgbClr val="3399FF"/>
                </a:solidFill>
              </a:rPr>
              <a:t/>
            </a:r>
            <a:br>
              <a:rPr lang="it-IT" b="1" dirty="0" smtClean="0">
                <a:solidFill>
                  <a:srgbClr val="3399FF"/>
                </a:solidFill>
              </a:rPr>
            </a:br>
            <a:r>
              <a:rPr lang="it-IT" b="1" dirty="0" smtClean="0">
                <a:solidFill>
                  <a:srgbClr val="3399FF"/>
                </a:solidFill>
              </a:rPr>
              <a:t>DEL APPROFONDIMENTO</a:t>
            </a:r>
            <a:endParaRPr lang="it-IT" dirty="0">
              <a:solidFill>
                <a:srgbClr val="3399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2277" y="1207008"/>
            <a:ext cx="4777363" cy="4812792"/>
          </a:xfrm>
        </p:spPr>
        <p:txBody>
          <a:bodyPr>
            <a:noAutofit/>
          </a:bodyPr>
          <a:lstStyle/>
          <a:p>
            <a:pPr lvl="0"/>
            <a:r>
              <a:rPr lang="it-IT" b="1" i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I CAMPI I CARE  </a:t>
            </a:r>
            <a:r>
              <a:rPr lang="it-IT" dirty="0" smtClean="0"/>
              <a:t>sono pianificati</a:t>
            </a:r>
            <a:r>
              <a:rPr lang="it-IT" dirty="0"/>
              <a:t>, </a:t>
            </a:r>
            <a:r>
              <a:rPr lang="it-IT" dirty="0" smtClean="0"/>
              <a:t>dal </a:t>
            </a:r>
            <a:r>
              <a:rPr lang="it-IT" dirty="0"/>
              <a:t>livello </a:t>
            </a:r>
            <a:r>
              <a:rPr lang="it-IT" dirty="0" smtClean="0"/>
              <a:t>nazionale </a:t>
            </a:r>
          </a:p>
          <a:p>
            <a:pPr lvl="0"/>
            <a:r>
              <a:rPr lang="it-IT" dirty="0" smtClean="0"/>
              <a:t>l’approfondimento </a:t>
            </a:r>
            <a:r>
              <a:rPr lang="it-IT" dirty="0"/>
              <a:t>degli argomenti e </a:t>
            </a:r>
            <a:r>
              <a:rPr lang="it-IT" dirty="0" smtClean="0"/>
              <a:t>l’incontro </a:t>
            </a:r>
            <a:r>
              <a:rPr lang="it-IT" dirty="0"/>
              <a:t>tra le </a:t>
            </a:r>
            <a:r>
              <a:rPr lang="it-IT" dirty="0" smtClean="0"/>
              <a:t>persone sono </a:t>
            </a:r>
            <a:r>
              <a:rPr lang="it-IT" dirty="0"/>
              <a:t>utili alla crescita di ognuno, delle comunità e </a:t>
            </a:r>
            <a:r>
              <a:rPr lang="it-IT" dirty="0" smtClean="0"/>
              <a:t>del Movimento</a:t>
            </a:r>
          </a:p>
          <a:p>
            <a:pPr lvl="0"/>
            <a:r>
              <a:rPr lang="it-IT" dirty="0" smtClean="0"/>
              <a:t>possono </a:t>
            </a:r>
            <a:r>
              <a:rPr lang="it-IT" dirty="0"/>
              <a:t>emergere stimoli e considerazioni da rilanciare a </a:t>
            </a:r>
            <a:r>
              <a:rPr lang="it-IT" dirty="0" smtClean="0"/>
              <a:t>tutti.</a:t>
            </a:r>
            <a:endParaRPr lang="it-IT" dirty="0"/>
          </a:p>
          <a:p>
            <a:pPr lvl="0"/>
            <a:r>
              <a:rPr lang="it-IT" b="1" dirty="0"/>
              <a:t>Le tematiche </a:t>
            </a:r>
            <a:r>
              <a:rPr lang="it-IT" dirty="0" smtClean="0"/>
              <a:t>sono </a:t>
            </a:r>
            <a:r>
              <a:rPr lang="it-IT" dirty="0"/>
              <a:t>esplicitate nel programma triennale nazionale, </a:t>
            </a:r>
            <a:r>
              <a:rPr lang="it-IT" dirty="0" smtClean="0"/>
              <a:t>(</a:t>
            </a:r>
            <a:r>
              <a:rPr lang="it-IT" sz="1600" i="1" dirty="0" smtClean="0"/>
              <a:t>il </a:t>
            </a:r>
            <a:r>
              <a:rPr lang="it-IT" sz="1600" i="1" dirty="0"/>
              <a:t>Nuovo Umanesimo, la </a:t>
            </a:r>
            <a:r>
              <a:rPr lang="it-IT" sz="1600" i="1" dirty="0" err="1"/>
              <a:t>Laudato</a:t>
            </a:r>
            <a:r>
              <a:rPr lang="it-IT" sz="1600" i="1" dirty="0"/>
              <a:t> Si, I nuovi stili di vita, L’</a:t>
            </a:r>
            <a:r>
              <a:rPr lang="it-IT" sz="1600" i="1" dirty="0" err="1"/>
              <a:t>Amoris</a:t>
            </a:r>
            <a:r>
              <a:rPr lang="it-IT" sz="1600" i="1" dirty="0"/>
              <a:t> </a:t>
            </a:r>
            <a:r>
              <a:rPr lang="it-IT" sz="1600" i="1" dirty="0" err="1"/>
              <a:t>Laetitia</a:t>
            </a:r>
            <a:r>
              <a:rPr lang="it-IT" sz="1600" i="1" dirty="0"/>
              <a:t>, La Spiritualità scout nel nostro </a:t>
            </a:r>
            <a:r>
              <a:rPr lang="it-IT" sz="1600" i="1" dirty="0" smtClean="0"/>
              <a:t>tempo </a:t>
            </a:r>
            <a:r>
              <a:rPr lang="it-IT" sz="1600" i="1" dirty="0"/>
              <a:t>ecc. </a:t>
            </a:r>
            <a:r>
              <a:rPr lang="it-IT" sz="1600" i="1" dirty="0" err="1"/>
              <a:t>ecc</a:t>
            </a:r>
            <a:r>
              <a:rPr lang="it-IT" sz="1600" i="1" dirty="0" smtClean="0"/>
              <a:t>…..…).</a:t>
            </a:r>
            <a:endParaRPr lang="it-IT" dirty="0"/>
          </a:p>
          <a:p>
            <a:endParaRPr lang="it-IT" sz="1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29768" y="3129281"/>
            <a:ext cx="3108960" cy="289559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it-IT" sz="1800" b="1" i="1" dirty="0" smtClean="0">
                <a:solidFill>
                  <a:srgbClr val="66FFFF"/>
                </a:solidFill>
                <a:latin typeface="+mn-lt"/>
              </a:rPr>
              <a:t>momento </a:t>
            </a:r>
            <a:r>
              <a:rPr lang="it-IT" sz="1800" b="1" i="1" dirty="0">
                <a:solidFill>
                  <a:srgbClr val="66FFFF"/>
                </a:solidFill>
                <a:latin typeface="+mn-lt"/>
              </a:rPr>
              <a:t>dell’approfondimento per la crescita personale e del </a:t>
            </a:r>
            <a:r>
              <a:rPr lang="it-IT" sz="1800" b="1" i="1" dirty="0" smtClean="0">
                <a:solidFill>
                  <a:srgbClr val="66FFFF"/>
                </a:solidFill>
                <a:latin typeface="+mn-lt"/>
              </a:rPr>
              <a:t>Movimento </a:t>
            </a:r>
            <a:r>
              <a:rPr lang="it-IT" sz="1800" dirty="0">
                <a:latin typeface="+mn-lt"/>
              </a:rPr>
              <a:t>per scendere in profondità di particolari temi legati alla progettualità nazionale </a:t>
            </a:r>
            <a:endParaRPr lang="it-IT" sz="1800" b="1" dirty="0" smtClean="0">
              <a:solidFill>
                <a:srgbClr val="66FFFF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it-IT" sz="1800" dirty="0" smtClean="0">
                <a:latin typeface="+mn-lt"/>
              </a:rPr>
              <a:t>Questo </a:t>
            </a:r>
            <a:r>
              <a:rPr lang="it-IT" sz="1800" dirty="0">
                <a:latin typeface="+mn-lt"/>
              </a:rPr>
              <a:t>momento può essere proposto quale </a:t>
            </a:r>
            <a:r>
              <a:rPr lang="it-IT" sz="2000" b="1" dirty="0">
                <a:solidFill>
                  <a:srgbClr val="66FFFF"/>
                </a:solidFill>
                <a:latin typeface="+mn-lt"/>
              </a:rPr>
              <a:t>CAMPO </a:t>
            </a:r>
            <a:r>
              <a:rPr lang="it-IT" sz="2000" b="1" dirty="0" smtClean="0">
                <a:solidFill>
                  <a:srgbClr val="66FFFF"/>
                </a:solidFill>
                <a:latin typeface="+mn-lt"/>
              </a:rPr>
              <a:t>I CARE</a:t>
            </a:r>
            <a:endParaRPr lang="it-IT" sz="2000" dirty="0">
              <a:solidFill>
                <a:srgbClr val="66FFFF"/>
              </a:solidFill>
              <a:latin typeface="+mn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60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1291</TotalTime>
  <Words>641</Words>
  <Application>Microsoft Office PowerPoint</Application>
  <PresentationFormat>Presentazione su schermo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Century Gothic</vt:lpstr>
      <vt:lpstr>Times New Roman</vt:lpstr>
      <vt:lpstr>Wingdings</vt:lpstr>
      <vt:lpstr>Wingdings 3</vt:lpstr>
      <vt:lpstr>Ione</vt:lpstr>
      <vt:lpstr>Nuovo cammino di FORMAZIONE</vt:lpstr>
      <vt:lpstr>La formazione nel MASCI </vt:lpstr>
      <vt:lpstr>L’EDUCAZIONE produce per la persona un cambiamento nei suoi comportamenti e quindi incide maggiormente sul suo essere</vt:lpstr>
      <vt:lpstr>momenti della vita  dell’A.S.</vt:lpstr>
      <vt:lpstr>MOMENTO DELLA SCOPERTA</vt:lpstr>
      <vt:lpstr>MOMENTO DELLA RESPONSABILITÀ</vt:lpstr>
      <vt:lpstr>MOMENTO DELLA COMPETENZA</vt:lpstr>
      <vt:lpstr>MOMENTO DELLA ESPERIENZA</vt:lpstr>
      <vt:lpstr>MOMENTO  DEL APPROFONDIMENTO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Nuovo cammino di FORMAZIONE</dc:title>
  <dc:creator>User</dc:creator>
  <cp:lastModifiedBy>User</cp:lastModifiedBy>
  <cp:revision>18</cp:revision>
  <dcterms:created xsi:type="dcterms:W3CDTF">2019-02-21T17:54:49Z</dcterms:created>
  <dcterms:modified xsi:type="dcterms:W3CDTF">2019-02-24T08:25:33Z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