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59" r:id="rId4"/>
    <p:sldId id="266" r:id="rId5"/>
    <p:sldId id="268" r:id="rId6"/>
    <p:sldId id="26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1/17/25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CFDEF-BDB7-4CE4-A23C-B8863F6AD4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i="1" dirty="0">
                <a:solidFill>
                  <a:srgbClr val="222222"/>
                </a:solidFill>
                <a:latin typeface="Arial" panose="020B0604020202020204" pitchFamily="34" charset="0"/>
              </a:rPr>
              <a:t>F</a:t>
            </a:r>
            <a:r>
              <a:rPr lang="it-IT" b="1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ondamenti pedagogici dello scoutismo e campi di formazione MASCI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70DAB6-A6D9-49B7-BF51-22B930D8D0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dirty="0"/>
              <a:t>p. Roberto Del Riccio </a:t>
            </a:r>
            <a:r>
              <a:rPr lang="it-IT" dirty="0" err="1"/>
              <a:t>sj</a:t>
            </a:r>
            <a:endParaRPr lang="it-IT" dirty="0"/>
          </a:p>
          <a:p>
            <a:r>
              <a:rPr lang="it-IT" dirty="0"/>
              <a:t>Roma, 19 gennaio 2025</a:t>
            </a:r>
          </a:p>
        </p:txBody>
      </p:sp>
    </p:spTree>
    <p:extLst>
      <p:ext uri="{BB962C8B-B14F-4D97-AF65-F5344CB8AC3E}">
        <p14:creationId xmlns:p14="http://schemas.microsoft.com/office/powerpoint/2010/main" val="284267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07FC4-F9F7-3473-8581-1F43B5BF2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L’ipotesi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0F0B34-A230-8C1C-DE0F-B3642D413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696720"/>
          </a:xfrm>
        </p:spPr>
        <p:txBody>
          <a:bodyPr>
            <a:normAutofit/>
          </a:bodyPr>
          <a:lstStyle/>
          <a:p>
            <a:r>
              <a:rPr lang="it-IT" sz="2400" dirty="0"/>
              <a:t>fare formazione anche aiutando ad interiorizzare quelli che sono i temi essenziali della pedagogia scout, non tradotti in strumenti metodologici, ma come stili di vita da testimoniare </a:t>
            </a:r>
          </a:p>
        </p:txBody>
      </p:sp>
    </p:spTree>
    <p:extLst>
      <p:ext uri="{BB962C8B-B14F-4D97-AF65-F5344CB8AC3E}">
        <p14:creationId xmlns:p14="http://schemas.microsoft.com/office/powerpoint/2010/main" val="173961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072A5AA-395F-4BCB-B52C-08EE26716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 fondamenti pedagogici dello scautismo</a:t>
            </a:r>
            <a:br>
              <a:rPr lang="it-IT" dirty="0"/>
            </a:br>
            <a:r>
              <a:rPr lang="it-IT" sz="2400" dirty="0"/>
              <a:t>secondo il «nuovo» Patto comunitario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244ABE-B766-778A-50E5-D40C941A2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819401"/>
          </a:xfrm>
        </p:spPr>
        <p:txBody>
          <a:bodyPr/>
          <a:lstStyle/>
          <a:p>
            <a:pPr marL="0" indent="0">
              <a:buNone/>
            </a:pPr>
            <a:r>
              <a:rPr lang="it-IT" sz="2400" dirty="0"/>
              <a:t>Il Movimento custodisce e promuove </a:t>
            </a:r>
          </a:p>
          <a:p>
            <a:r>
              <a:rPr lang="it-IT" sz="2400" dirty="0"/>
              <a:t>i fondamenti pedagogici dello scautismo, derivati dal metodo scout </a:t>
            </a:r>
          </a:p>
          <a:p>
            <a:r>
              <a:rPr lang="it-IT" sz="2400" dirty="0"/>
              <a:t>il personalismo comunitario, </a:t>
            </a:r>
          </a:p>
          <a:p>
            <a:r>
              <a:rPr lang="it-IT" sz="2400" dirty="0"/>
              <a:t>la visione cristiana dell’uomo </a:t>
            </a:r>
          </a:p>
          <a:p>
            <a:r>
              <a:rPr lang="it-IT" sz="2400" dirty="0"/>
              <a:t>l’attivismo educativo</a:t>
            </a:r>
          </a:p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38DB005-ADB3-FF25-0A91-30DB08F111C0}"/>
              </a:ext>
            </a:extLst>
          </p:cNvPr>
          <p:cNvSpPr txBox="1"/>
          <p:nvPr/>
        </p:nvSpPr>
        <p:spPr>
          <a:xfrm>
            <a:off x="5080000" y="2997815"/>
            <a:ext cx="2377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 dialogo con</a:t>
            </a:r>
          </a:p>
        </p:txBody>
      </p:sp>
    </p:spTree>
    <p:extLst>
      <p:ext uri="{BB962C8B-B14F-4D97-AF65-F5344CB8AC3E}">
        <p14:creationId xmlns:p14="http://schemas.microsoft.com/office/powerpoint/2010/main" val="376466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51781B-0025-79C5-FFB4-ED292E46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085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 fondamenti pedagogici dello scautismo</a:t>
            </a:r>
            <a:br>
              <a:rPr lang="it-IT" dirty="0"/>
            </a:br>
            <a:r>
              <a:rPr lang="it-IT" sz="2400" dirty="0"/>
              <a:t>secondo il «nuovo» Patto comunitario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A9F443-B188-99F5-3629-3CC8BF96A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37360"/>
            <a:ext cx="8915400" cy="5029200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/>
              <a:t>l’autoeducazione intesa come lettura, verifica e ricerca di senso dei vissuti</a:t>
            </a:r>
          </a:p>
          <a:p>
            <a:r>
              <a:rPr lang="it-IT" sz="2400" dirty="0"/>
              <a:t>la vita di comunità come opportunità di crescita nella relazione </a:t>
            </a:r>
          </a:p>
          <a:p>
            <a:r>
              <a:rPr lang="it-IT" sz="2400" dirty="0"/>
              <a:t>l’interdipendenza di pensiero e azione per dare concretezza alle scelte valoriali </a:t>
            </a:r>
          </a:p>
          <a:p>
            <a:r>
              <a:rPr lang="it-IT" sz="2400" dirty="0"/>
              <a:t>la natura vissuta come esperienza di creaturalità, contemplazione ed essenzialità</a:t>
            </a:r>
          </a:p>
          <a:p>
            <a:r>
              <a:rPr lang="it-IT" sz="2400" dirty="0"/>
              <a:t>il servizio come strada di felicità </a:t>
            </a:r>
          </a:p>
          <a:p>
            <a:r>
              <a:rPr lang="it-IT" sz="2400" dirty="0"/>
              <a:t>il linguaggio dei segni, simboli e riti per mediare tra esperienza e valore </a:t>
            </a:r>
          </a:p>
          <a:p>
            <a:r>
              <a:rPr lang="it-IT" sz="2400" dirty="0"/>
              <a:t>la fraternità internazionale come strumento per costruire la pace tra i popoli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6405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FD3084CE-C971-4719-B093-EDB9EA016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Pedagogia attiva: si impara facendo</a:t>
            </a:r>
          </a:p>
          <a:p>
            <a:pPr lvl="1"/>
            <a:r>
              <a:rPr lang="it-IT" sz="2200" dirty="0"/>
              <a:t>a vivere, vivendo </a:t>
            </a:r>
          </a:p>
          <a:p>
            <a:r>
              <a:rPr lang="it-IT" sz="2400" dirty="0"/>
              <a:t>Autoeducazione: </a:t>
            </a:r>
          </a:p>
          <a:p>
            <a:pPr lvl="1"/>
            <a:r>
              <a:rPr lang="it-IT" sz="2200" dirty="0"/>
              <a:t>fiducia nel 5% di buono</a:t>
            </a:r>
          </a:p>
          <a:p>
            <a:r>
              <a:rPr lang="it-IT" sz="2400" dirty="0"/>
              <a:t>Relazione educativa: </a:t>
            </a:r>
          </a:p>
          <a:p>
            <a:pPr lvl="1"/>
            <a:r>
              <a:rPr lang="it-IT" sz="2200" dirty="0"/>
              <a:t>i protagonisti e il facilitatore</a:t>
            </a:r>
          </a:p>
        </p:txBody>
      </p:sp>
      <p:sp>
        <p:nvSpPr>
          <p:cNvPr id="6" name="Titolo 1">
            <a:extLst>
              <a:ext uri="{FF2B5EF4-FFF2-40B4-BE49-F238E27FC236}">
                <a16:creationId xmlns:a16="http://schemas.microsoft.com/office/drawing/2014/main" id="{DF4BE88F-ECA7-F348-98B5-0C4423D4B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 fondamenti pedagogici dello scautismo</a:t>
            </a:r>
            <a:br>
              <a:rPr lang="it-IT" dirty="0"/>
            </a:br>
            <a:r>
              <a:rPr lang="it-IT" sz="2700" dirty="0"/>
              <a:t>finalizzati all’educazione</a:t>
            </a:r>
          </a:p>
        </p:txBody>
      </p:sp>
    </p:spTree>
    <p:extLst>
      <p:ext uri="{BB962C8B-B14F-4D97-AF65-F5344CB8AC3E}">
        <p14:creationId xmlns:p14="http://schemas.microsoft.com/office/powerpoint/2010/main" val="162268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EEA900-EE0C-09AE-4EE9-AA76B7DE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3198275" cy="57477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Stile e metodo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CAB633-C975-C636-F1C4-0E52ACC54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54480"/>
            <a:ext cx="8915400" cy="4679410"/>
          </a:xfrm>
        </p:spPr>
        <p:txBody>
          <a:bodyPr>
            <a:normAutofit fontScale="92500"/>
          </a:bodyPr>
          <a:lstStyle/>
          <a:p>
            <a:r>
              <a:rPr lang="it-IT" sz="2400" b="1" dirty="0">
                <a:solidFill>
                  <a:srgbClr val="000000"/>
                </a:solidFill>
              </a:rPr>
              <a:t>M</a:t>
            </a:r>
            <a:r>
              <a:rPr lang="it-IT" sz="2400" b="1" i="0" dirty="0">
                <a:solidFill>
                  <a:srgbClr val="000000"/>
                </a:solidFill>
                <a:effectLst/>
              </a:rPr>
              <a:t>ètodo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s. m. dal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lat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. </a:t>
            </a:r>
            <a:r>
              <a:rPr lang="it-IT" sz="2400" b="0" i="1" dirty="0" err="1">
                <a:solidFill>
                  <a:srgbClr val="000000"/>
                </a:solidFill>
                <a:effectLst/>
              </a:rPr>
              <a:t>methŏdus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 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f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., gr. </a:t>
            </a:r>
            <a:r>
              <a:rPr lang="el-GR" sz="2400" b="0" i="0" dirty="0" err="1">
                <a:solidFill>
                  <a:srgbClr val="000000"/>
                </a:solidFill>
                <a:effectLst/>
              </a:rPr>
              <a:t>μέϑοδος</a:t>
            </a:r>
            <a:r>
              <a:rPr lang="el-GR" sz="2400" b="0" i="0" dirty="0">
                <a:solidFill>
                  <a:srgbClr val="000000"/>
                </a:solidFill>
                <a:effectLst/>
              </a:rPr>
              <a:t> </a:t>
            </a:r>
            <a:r>
              <a:rPr lang="it-IT" sz="2400" b="0" i="0" dirty="0" err="1">
                <a:solidFill>
                  <a:srgbClr val="000000"/>
                </a:solidFill>
                <a:effectLst/>
              </a:rPr>
              <a:t>f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., «ricerca, indagine, investigazione», e anche «il modo della ricerca», comp. di </a:t>
            </a:r>
            <a:r>
              <a:rPr lang="el-GR" sz="2400" b="0" i="0" dirty="0" err="1">
                <a:solidFill>
                  <a:srgbClr val="000000"/>
                </a:solidFill>
                <a:effectLst/>
              </a:rPr>
              <a:t>μετα</a:t>
            </a:r>
            <a:r>
              <a:rPr lang="el-GR" sz="2400" b="0" i="0" dirty="0">
                <a:solidFill>
                  <a:srgbClr val="000000"/>
                </a:solidFill>
                <a:effectLst/>
              </a:rPr>
              <a:t>- 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che include qui l’idea del perseguire, del tener dietro, e </a:t>
            </a:r>
            <a:r>
              <a:rPr lang="el-GR" sz="2400" b="0" i="0" dirty="0" err="1">
                <a:solidFill>
                  <a:srgbClr val="000000"/>
                </a:solidFill>
                <a:effectLst/>
              </a:rPr>
              <a:t>ὁδός</a:t>
            </a:r>
            <a:r>
              <a:rPr lang="el-GR" sz="2400" b="0" i="0" dirty="0">
                <a:solidFill>
                  <a:srgbClr val="000000"/>
                </a:solidFill>
                <a:effectLst/>
              </a:rPr>
              <a:t> «</a:t>
            </a:r>
            <a:r>
              <a:rPr lang="it-IT" sz="2400" b="0" i="0" dirty="0">
                <a:solidFill>
                  <a:srgbClr val="000000"/>
                </a:solidFill>
                <a:effectLst/>
              </a:rPr>
              <a:t>via», quindi, letteralmente «l’andar dietro; via per giungere a un determinato luogo o scopo».</a:t>
            </a:r>
          </a:p>
          <a:p>
            <a:r>
              <a:rPr lang="it-IT" sz="2400" b="1" dirty="0"/>
              <a:t>Stile</a:t>
            </a:r>
            <a:r>
              <a:rPr lang="it-IT" sz="2400" dirty="0"/>
              <a:t> Complesso dei caratteri linguistici e dei mezzi formali ed espressivi che contraddistinguono il modo di esprimersi di una persona o l'opera letteraria di un autore, di un gruppo, di una scuola, di una tendenza letteraria  Modo abituale di essere, di comportarsi, di atteggiarsi. Modo di esecuzione di un esercizio o di un movimento sportivo: </a:t>
            </a:r>
            <a:r>
              <a:rPr lang="it-IT" sz="2400" i="1" dirty="0"/>
              <a:t>nuotare a s. libero;</a:t>
            </a:r>
            <a:r>
              <a:rPr lang="it-IT" sz="2400" dirty="0"/>
              <a:t> Tecnica di esecuzione: </a:t>
            </a:r>
            <a:r>
              <a:rPr lang="it-IT" sz="2400" i="1" dirty="0"/>
              <a:t>salto in alto in s. ventrale</a:t>
            </a:r>
            <a:endParaRPr lang="it-IT" sz="2400" dirty="0"/>
          </a:p>
          <a:p>
            <a:endParaRPr lang="it-IT" sz="2400" dirty="0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18D0284-335C-5AAC-EE11-B1A0E79D0388}"/>
              </a:ext>
            </a:extLst>
          </p:cNvPr>
          <p:cNvSpPr txBox="1">
            <a:spLocks/>
          </p:cNvSpPr>
          <p:nvPr/>
        </p:nvSpPr>
        <p:spPr>
          <a:xfrm>
            <a:off x="5610445" y="674910"/>
            <a:ext cx="5894167" cy="57477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dirty="0"/>
              <a:t>sono un modo di procedere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95FBF85-4B46-920D-D8C2-DA85C8A40E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000" y="1691740"/>
            <a:ext cx="5080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3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283</TotalTime>
  <Words>371</Words>
  <Application>Microsoft Macintosh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Filo</vt:lpstr>
      <vt:lpstr>Fondamenti pedagogici dello scoutismo e campi di formazione MASCI</vt:lpstr>
      <vt:lpstr>L’ipotesi di lavoro</vt:lpstr>
      <vt:lpstr>I fondamenti pedagogici dello scautismo secondo il «nuovo» Patto comunitario</vt:lpstr>
      <vt:lpstr>I fondamenti pedagogici dello scautismo secondo il «nuovo» Patto comunitario</vt:lpstr>
      <vt:lpstr>I fondamenti pedagogici dello scautismo finalizzati all’educazione</vt:lpstr>
      <vt:lpstr>Stile e metodo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Roberto Del Riccio</dc:creator>
  <cp:lastModifiedBy>Roberto Del Riccio</cp:lastModifiedBy>
  <cp:revision>35</cp:revision>
  <dcterms:created xsi:type="dcterms:W3CDTF">2018-09-07T10:14:12Z</dcterms:created>
  <dcterms:modified xsi:type="dcterms:W3CDTF">2025-01-17T18:59:00Z</dcterms:modified>
</cp:coreProperties>
</file>