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55" r:id="rId3"/>
    <p:sldId id="281" r:id="rId4"/>
    <p:sldId id="317" r:id="rId5"/>
    <p:sldId id="344" r:id="rId6"/>
    <p:sldId id="365" r:id="rId7"/>
    <p:sldId id="364" r:id="rId8"/>
    <p:sldId id="339" r:id="rId9"/>
    <p:sldId id="362" r:id="rId10"/>
    <p:sldId id="331" r:id="rId11"/>
    <p:sldId id="367" r:id="rId12"/>
    <p:sldId id="335" r:id="rId13"/>
    <p:sldId id="349" r:id="rId14"/>
    <p:sldId id="350" r:id="rId15"/>
    <p:sldId id="338" r:id="rId16"/>
    <p:sldId id="360" r:id="rId17"/>
    <p:sldId id="342" r:id="rId18"/>
    <p:sldId id="274" r:id="rId19"/>
    <p:sldId id="363" r:id="rId20"/>
    <p:sldId id="297" r:id="rId21"/>
    <p:sldId id="343" r:id="rId22"/>
    <p:sldId id="366" r:id="rId23"/>
    <p:sldId id="285" r:id="rId24"/>
    <p:sldId id="318" r:id="rId25"/>
    <p:sldId id="288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2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05639-FBE4-45E3-934D-0D5E6D7604CD}" type="doc">
      <dgm:prSet loTypeId="urn:microsoft.com/office/officeart/2005/8/layout/lProcess3" loCatId="process" qsTypeId="urn:microsoft.com/office/officeart/2005/8/quickstyle/simple2" qsCatId="simple" csTypeId="urn:microsoft.com/office/officeart/2005/8/colors/colorful1#6" csCatId="colorful" phldr="1"/>
      <dgm:spPr/>
      <dgm:t>
        <a:bodyPr/>
        <a:lstStyle/>
        <a:p>
          <a:endParaRPr lang="it-IT"/>
        </a:p>
      </dgm:t>
    </dgm:pt>
    <dgm:pt modelId="{3BEDEAFA-54C5-43E7-9A50-E70CAB2DE396}">
      <dgm:prSet phldrT="[Testo]"/>
      <dgm:spPr/>
      <dgm:t>
        <a:bodyPr/>
        <a:lstStyle/>
        <a:p>
          <a:r>
            <a: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Crisi economica e di senso</a:t>
          </a:r>
          <a:endParaRPr lang="it-IT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CFFAA-38CE-428C-A106-7582EDEA1000}" type="parTrans" cxnId="{B500F7E6-3757-4DA5-B891-46D2B2ECE298}">
      <dgm:prSet/>
      <dgm:spPr/>
      <dgm:t>
        <a:bodyPr/>
        <a:lstStyle/>
        <a:p>
          <a:endParaRPr lang="it-IT"/>
        </a:p>
      </dgm:t>
    </dgm:pt>
    <dgm:pt modelId="{EC4E4F46-D99F-446C-BBF5-09269C369704}" type="sibTrans" cxnId="{B500F7E6-3757-4DA5-B891-46D2B2ECE298}">
      <dgm:prSet/>
      <dgm:spPr/>
      <dgm:t>
        <a:bodyPr/>
        <a:lstStyle/>
        <a:p>
          <a:endParaRPr lang="it-IT"/>
        </a:p>
      </dgm:t>
    </dgm:pt>
    <dgm:pt modelId="{F3D03BD9-BD86-48B7-A851-C2441B5BD93F}">
      <dgm:prSet phldrT="[Testo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Nuove povertà, disuguaglianze, smarrimento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022CFD-AC97-4EEE-81FF-28ADD1322E48}" type="parTrans" cxnId="{2317A165-968E-446B-B659-FB21725CC846}">
      <dgm:prSet/>
      <dgm:spPr/>
      <dgm:t>
        <a:bodyPr/>
        <a:lstStyle/>
        <a:p>
          <a:endParaRPr lang="it-IT"/>
        </a:p>
      </dgm:t>
    </dgm:pt>
    <dgm:pt modelId="{45860C67-3C86-4814-8FA7-2F886D88C6C5}" type="sibTrans" cxnId="{2317A165-968E-446B-B659-FB21725CC846}">
      <dgm:prSet/>
      <dgm:spPr/>
      <dgm:t>
        <a:bodyPr/>
        <a:lstStyle/>
        <a:p>
          <a:endParaRPr lang="it-IT"/>
        </a:p>
      </dgm:t>
    </dgm:pt>
    <dgm:pt modelId="{F3DB19A1-0C74-44C3-A7AB-41E1BEFAF248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Cambiamenti sociali</a:t>
          </a:r>
          <a:endParaRPr lang="it-IT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D32E95-FA1B-449B-9909-92C3BB47E363}" type="parTrans" cxnId="{6E515830-4187-41DB-9446-EA49267DF9B2}">
      <dgm:prSet/>
      <dgm:spPr/>
      <dgm:t>
        <a:bodyPr/>
        <a:lstStyle/>
        <a:p>
          <a:endParaRPr lang="it-IT"/>
        </a:p>
      </dgm:t>
    </dgm:pt>
    <dgm:pt modelId="{B9C17D52-DC68-49F6-B690-E8D989676828}" type="sibTrans" cxnId="{6E515830-4187-41DB-9446-EA49267DF9B2}">
      <dgm:prSet/>
      <dgm:spPr/>
      <dgm:t>
        <a:bodyPr/>
        <a:lstStyle/>
        <a:p>
          <a:endParaRPr lang="it-IT"/>
        </a:p>
      </dgm:t>
    </dgm:pt>
    <dgm:pt modelId="{E4CD0B74-1E98-4404-91AC-B817FFC16B45}">
      <dgm:prSet phldrT="[Tes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Globalizzazione, invecchiamento, consumismo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DCB68A-7547-48C8-8A51-A43A5DAA5024}" type="parTrans" cxnId="{18BA34DC-62D3-4DFD-85BE-95B97F603D10}">
      <dgm:prSet/>
      <dgm:spPr/>
      <dgm:t>
        <a:bodyPr/>
        <a:lstStyle/>
        <a:p>
          <a:endParaRPr lang="it-IT"/>
        </a:p>
      </dgm:t>
    </dgm:pt>
    <dgm:pt modelId="{3F1A30BC-94AF-4068-B860-49EC2ADAC7B0}" type="sibTrans" cxnId="{18BA34DC-62D3-4DFD-85BE-95B97F603D10}">
      <dgm:prSet/>
      <dgm:spPr/>
      <dgm:t>
        <a:bodyPr/>
        <a:lstStyle/>
        <a:p>
          <a:endParaRPr lang="it-IT"/>
        </a:p>
      </dgm:t>
    </dgm:pt>
    <dgm:pt modelId="{69D528E4-5CFC-49E0-BE6F-5A8E5D6C9594}">
      <dgm:prSet phldrT="[Testo]"/>
      <dgm:spPr/>
      <dgm:t>
        <a:bodyPr/>
        <a:lstStyle/>
        <a:p>
          <a:r>
            <a:rPr lang="it-IT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Innovazione e tecnologie</a:t>
          </a:r>
          <a:endParaRPr lang="it-IT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8BBA5-E886-442F-8469-F296D10B6005}" type="parTrans" cxnId="{10B158A0-689F-461D-B04B-1148113B22EA}">
      <dgm:prSet/>
      <dgm:spPr/>
      <dgm:t>
        <a:bodyPr/>
        <a:lstStyle/>
        <a:p>
          <a:endParaRPr lang="it-IT"/>
        </a:p>
      </dgm:t>
    </dgm:pt>
    <dgm:pt modelId="{8AEB43A2-C815-4243-B18E-2978C9AF17E4}" type="sibTrans" cxnId="{10B158A0-689F-461D-B04B-1148113B22EA}">
      <dgm:prSet/>
      <dgm:spPr/>
      <dgm:t>
        <a:bodyPr/>
        <a:lstStyle/>
        <a:p>
          <a:endParaRPr lang="it-IT"/>
        </a:p>
      </dgm:t>
    </dgm:pt>
    <dgm:pt modelId="{92EFB069-3CC7-443E-8CFA-18DEBF8F904D}">
      <dgm:prSet phldrT="[Testo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Tecnologie, nuovi lavori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D7E1B6-C8BD-4A82-BD6E-6A6B5DA8F64A}" type="parTrans" cxnId="{ED12C041-FAAE-49B7-AB5D-8EC45C367DA2}">
      <dgm:prSet/>
      <dgm:spPr/>
      <dgm:t>
        <a:bodyPr/>
        <a:lstStyle/>
        <a:p>
          <a:endParaRPr lang="it-IT"/>
        </a:p>
      </dgm:t>
    </dgm:pt>
    <dgm:pt modelId="{AC0FB73D-3C59-4F57-88D7-3B016BA7972F}" type="sibTrans" cxnId="{ED12C041-FAAE-49B7-AB5D-8EC45C367DA2}">
      <dgm:prSet/>
      <dgm:spPr/>
      <dgm:t>
        <a:bodyPr/>
        <a:lstStyle/>
        <a:p>
          <a:endParaRPr lang="it-IT"/>
        </a:p>
      </dgm:t>
    </dgm:pt>
    <dgm:pt modelId="{BC1120A6-1D6D-4268-B68E-40AD615FF6C2}" type="pres">
      <dgm:prSet presAssocID="{05A05639-FBE4-45E3-934D-0D5E6D7604C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957D964-4C27-4816-A448-F75F595CB23C}" type="pres">
      <dgm:prSet presAssocID="{3BEDEAFA-54C5-43E7-9A50-E70CAB2DE396}" presName="horFlow" presStyleCnt="0"/>
      <dgm:spPr/>
    </dgm:pt>
    <dgm:pt modelId="{8F1E8985-1A3B-4F01-BD7A-3E4D2E96A768}" type="pres">
      <dgm:prSet presAssocID="{3BEDEAFA-54C5-43E7-9A50-E70CAB2DE396}" presName="bigChev" presStyleLbl="node1" presStyleIdx="0" presStyleCnt="3"/>
      <dgm:spPr/>
      <dgm:t>
        <a:bodyPr/>
        <a:lstStyle/>
        <a:p>
          <a:endParaRPr lang="it-IT"/>
        </a:p>
      </dgm:t>
    </dgm:pt>
    <dgm:pt modelId="{06D33A4F-0B06-4CD2-9FAC-8782C959373B}" type="pres">
      <dgm:prSet presAssocID="{2D022CFD-AC97-4EEE-81FF-28ADD1322E48}" presName="parTrans" presStyleCnt="0"/>
      <dgm:spPr/>
    </dgm:pt>
    <dgm:pt modelId="{F7E5AAFA-141D-40C9-9DE0-3396B46A5002}" type="pres">
      <dgm:prSet presAssocID="{F3D03BD9-BD86-48B7-A851-C2441B5BD93F}" presName="node" presStyleLbl="alignAccFollowNode1" presStyleIdx="0" presStyleCnt="3" custScaleX="1747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68B8BD-484F-4C3E-AFE1-49FEC0050CA6}" type="pres">
      <dgm:prSet presAssocID="{3BEDEAFA-54C5-43E7-9A50-E70CAB2DE396}" presName="vSp" presStyleCnt="0"/>
      <dgm:spPr/>
    </dgm:pt>
    <dgm:pt modelId="{F2C37E68-1D7C-4939-9CC7-A34E429EC9AD}" type="pres">
      <dgm:prSet presAssocID="{F3DB19A1-0C74-44C3-A7AB-41E1BEFAF248}" presName="horFlow" presStyleCnt="0"/>
      <dgm:spPr/>
    </dgm:pt>
    <dgm:pt modelId="{E3CBDF5B-14BF-441A-AD9E-34D40D4C117C}" type="pres">
      <dgm:prSet presAssocID="{F3DB19A1-0C74-44C3-A7AB-41E1BEFAF248}" presName="bigChev" presStyleLbl="node1" presStyleIdx="1" presStyleCnt="3" custLinFactNeighborX="11367" custLinFactNeighborY="-9398"/>
      <dgm:spPr/>
      <dgm:t>
        <a:bodyPr/>
        <a:lstStyle/>
        <a:p>
          <a:endParaRPr lang="it-IT"/>
        </a:p>
      </dgm:t>
    </dgm:pt>
    <dgm:pt modelId="{BFB723BC-C71C-4567-AD66-7CCDB72D9C5C}" type="pres">
      <dgm:prSet presAssocID="{FBDCB68A-7547-48C8-8A51-A43A5DAA5024}" presName="parTrans" presStyleCnt="0"/>
      <dgm:spPr/>
    </dgm:pt>
    <dgm:pt modelId="{14F7281B-CE4E-4347-B11C-0C1696D660AD}" type="pres">
      <dgm:prSet presAssocID="{E4CD0B74-1E98-4404-91AC-B817FFC16B45}" presName="node" presStyleLbl="alignAccFollowNode1" presStyleIdx="1" presStyleCnt="3" custScaleX="174778" custLinFactNeighborX="99218" custLinFactNeighborY="53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A3690D-E09D-41EC-A310-9E03350415BA}" type="pres">
      <dgm:prSet presAssocID="{F3DB19A1-0C74-44C3-A7AB-41E1BEFAF248}" presName="vSp" presStyleCnt="0"/>
      <dgm:spPr/>
    </dgm:pt>
    <dgm:pt modelId="{FEAF3B2A-FB64-49CC-BA39-EBCF59B71E25}" type="pres">
      <dgm:prSet presAssocID="{69D528E4-5CFC-49E0-BE6F-5A8E5D6C9594}" presName="horFlow" presStyleCnt="0"/>
      <dgm:spPr/>
    </dgm:pt>
    <dgm:pt modelId="{0B945562-076C-4AFD-AF90-5B6D556511F1}" type="pres">
      <dgm:prSet presAssocID="{69D528E4-5CFC-49E0-BE6F-5A8E5D6C9594}" presName="bigChev" presStyleLbl="node1" presStyleIdx="2" presStyleCnt="3"/>
      <dgm:spPr/>
      <dgm:t>
        <a:bodyPr/>
        <a:lstStyle/>
        <a:p>
          <a:endParaRPr lang="it-IT"/>
        </a:p>
      </dgm:t>
    </dgm:pt>
    <dgm:pt modelId="{529CB806-08AD-4C70-9EDE-9FB9E020BB33}" type="pres">
      <dgm:prSet presAssocID="{B1D7E1B6-C8BD-4A82-BD6E-6A6B5DA8F64A}" presName="parTrans" presStyleCnt="0"/>
      <dgm:spPr/>
    </dgm:pt>
    <dgm:pt modelId="{5CA02790-7CB1-4D8A-A3BB-8FC1F8069D0C}" type="pres">
      <dgm:prSet presAssocID="{92EFB069-3CC7-443E-8CFA-18DEBF8F904D}" presName="node" presStyleLbl="alignAccFollowNode1" presStyleIdx="2" presStyleCnt="3" custScaleX="1747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3BD9340-421D-4EFF-8303-0C76258098F8}" type="presOf" srcId="{3BEDEAFA-54C5-43E7-9A50-E70CAB2DE396}" destId="{8F1E8985-1A3B-4F01-BD7A-3E4D2E96A768}" srcOrd="0" destOrd="0" presId="urn:microsoft.com/office/officeart/2005/8/layout/lProcess3"/>
    <dgm:cxn modelId="{7A63C3C5-0E84-4725-8A73-94EF31B9A156}" type="presOf" srcId="{92EFB069-3CC7-443E-8CFA-18DEBF8F904D}" destId="{5CA02790-7CB1-4D8A-A3BB-8FC1F8069D0C}" srcOrd="0" destOrd="0" presId="urn:microsoft.com/office/officeart/2005/8/layout/lProcess3"/>
    <dgm:cxn modelId="{6E515830-4187-41DB-9446-EA49267DF9B2}" srcId="{05A05639-FBE4-45E3-934D-0D5E6D7604CD}" destId="{F3DB19A1-0C74-44C3-A7AB-41E1BEFAF248}" srcOrd="1" destOrd="0" parTransId="{F8D32E95-FA1B-449B-9909-92C3BB47E363}" sibTransId="{B9C17D52-DC68-49F6-B690-E8D989676828}"/>
    <dgm:cxn modelId="{9627AC66-CC15-41DF-B70C-C0CB0F537C09}" type="presOf" srcId="{F3D03BD9-BD86-48B7-A851-C2441B5BD93F}" destId="{F7E5AAFA-141D-40C9-9DE0-3396B46A5002}" srcOrd="0" destOrd="0" presId="urn:microsoft.com/office/officeart/2005/8/layout/lProcess3"/>
    <dgm:cxn modelId="{10B158A0-689F-461D-B04B-1148113B22EA}" srcId="{05A05639-FBE4-45E3-934D-0D5E6D7604CD}" destId="{69D528E4-5CFC-49E0-BE6F-5A8E5D6C9594}" srcOrd="2" destOrd="0" parTransId="{11E8BBA5-E886-442F-8469-F296D10B6005}" sibTransId="{8AEB43A2-C815-4243-B18E-2978C9AF17E4}"/>
    <dgm:cxn modelId="{ED12C041-FAAE-49B7-AB5D-8EC45C367DA2}" srcId="{69D528E4-5CFC-49E0-BE6F-5A8E5D6C9594}" destId="{92EFB069-3CC7-443E-8CFA-18DEBF8F904D}" srcOrd="0" destOrd="0" parTransId="{B1D7E1B6-C8BD-4A82-BD6E-6A6B5DA8F64A}" sibTransId="{AC0FB73D-3C59-4F57-88D7-3B016BA7972F}"/>
    <dgm:cxn modelId="{B500F7E6-3757-4DA5-B891-46D2B2ECE298}" srcId="{05A05639-FBE4-45E3-934D-0D5E6D7604CD}" destId="{3BEDEAFA-54C5-43E7-9A50-E70CAB2DE396}" srcOrd="0" destOrd="0" parTransId="{71BCFFAA-38CE-428C-A106-7582EDEA1000}" sibTransId="{EC4E4F46-D99F-446C-BBF5-09269C369704}"/>
    <dgm:cxn modelId="{2232B006-473C-4AEE-9998-1740FD2506E9}" type="presOf" srcId="{69D528E4-5CFC-49E0-BE6F-5A8E5D6C9594}" destId="{0B945562-076C-4AFD-AF90-5B6D556511F1}" srcOrd="0" destOrd="0" presId="urn:microsoft.com/office/officeart/2005/8/layout/lProcess3"/>
    <dgm:cxn modelId="{60F71A92-06E9-4BC7-8411-86388A9403A7}" type="presOf" srcId="{05A05639-FBE4-45E3-934D-0D5E6D7604CD}" destId="{BC1120A6-1D6D-4268-B68E-40AD615FF6C2}" srcOrd="0" destOrd="0" presId="urn:microsoft.com/office/officeart/2005/8/layout/lProcess3"/>
    <dgm:cxn modelId="{5E8BDA08-EB1B-49CB-B5EE-83B61E3F4F17}" type="presOf" srcId="{F3DB19A1-0C74-44C3-A7AB-41E1BEFAF248}" destId="{E3CBDF5B-14BF-441A-AD9E-34D40D4C117C}" srcOrd="0" destOrd="0" presId="urn:microsoft.com/office/officeart/2005/8/layout/lProcess3"/>
    <dgm:cxn modelId="{2317A165-968E-446B-B659-FB21725CC846}" srcId="{3BEDEAFA-54C5-43E7-9A50-E70CAB2DE396}" destId="{F3D03BD9-BD86-48B7-A851-C2441B5BD93F}" srcOrd="0" destOrd="0" parTransId="{2D022CFD-AC97-4EEE-81FF-28ADD1322E48}" sibTransId="{45860C67-3C86-4814-8FA7-2F886D88C6C5}"/>
    <dgm:cxn modelId="{18BA34DC-62D3-4DFD-85BE-95B97F603D10}" srcId="{F3DB19A1-0C74-44C3-A7AB-41E1BEFAF248}" destId="{E4CD0B74-1E98-4404-91AC-B817FFC16B45}" srcOrd="0" destOrd="0" parTransId="{FBDCB68A-7547-48C8-8A51-A43A5DAA5024}" sibTransId="{3F1A30BC-94AF-4068-B860-49EC2ADAC7B0}"/>
    <dgm:cxn modelId="{8F1E3631-F88B-427C-B5FB-C260DE14782F}" type="presOf" srcId="{E4CD0B74-1E98-4404-91AC-B817FFC16B45}" destId="{14F7281B-CE4E-4347-B11C-0C1696D660AD}" srcOrd="0" destOrd="0" presId="urn:microsoft.com/office/officeart/2005/8/layout/lProcess3"/>
    <dgm:cxn modelId="{5A9DC856-5A8E-4778-9EB3-AD6B02193189}" type="presParOf" srcId="{BC1120A6-1D6D-4268-B68E-40AD615FF6C2}" destId="{E957D964-4C27-4816-A448-F75F595CB23C}" srcOrd="0" destOrd="0" presId="urn:microsoft.com/office/officeart/2005/8/layout/lProcess3"/>
    <dgm:cxn modelId="{D9850095-228B-40D9-9F81-52AFE597A39B}" type="presParOf" srcId="{E957D964-4C27-4816-A448-F75F595CB23C}" destId="{8F1E8985-1A3B-4F01-BD7A-3E4D2E96A768}" srcOrd="0" destOrd="0" presId="urn:microsoft.com/office/officeart/2005/8/layout/lProcess3"/>
    <dgm:cxn modelId="{4B222A6F-85C1-4E06-87A6-C2357BAF1FCB}" type="presParOf" srcId="{E957D964-4C27-4816-A448-F75F595CB23C}" destId="{06D33A4F-0B06-4CD2-9FAC-8782C959373B}" srcOrd="1" destOrd="0" presId="urn:microsoft.com/office/officeart/2005/8/layout/lProcess3"/>
    <dgm:cxn modelId="{F2FD5F45-6913-4D23-826F-776C39DD3CFB}" type="presParOf" srcId="{E957D964-4C27-4816-A448-F75F595CB23C}" destId="{F7E5AAFA-141D-40C9-9DE0-3396B46A5002}" srcOrd="2" destOrd="0" presId="urn:microsoft.com/office/officeart/2005/8/layout/lProcess3"/>
    <dgm:cxn modelId="{A1F6687F-1376-4152-8C23-E3EC9A3D0D16}" type="presParOf" srcId="{BC1120A6-1D6D-4268-B68E-40AD615FF6C2}" destId="{6268B8BD-484F-4C3E-AFE1-49FEC0050CA6}" srcOrd="1" destOrd="0" presId="urn:microsoft.com/office/officeart/2005/8/layout/lProcess3"/>
    <dgm:cxn modelId="{915287F9-BDBB-4472-9D49-50994033C1BC}" type="presParOf" srcId="{BC1120A6-1D6D-4268-B68E-40AD615FF6C2}" destId="{F2C37E68-1D7C-4939-9CC7-A34E429EC9AD}" srcOrd="2" destOrd="0" presId="urn:microsoft.com/office/officeart/2005/8/layout/lProcess3"/>
    <dgm:cxn modelId="{A15D3E2F-9475-4655-9BB6-B3AE2AA14257}" type="presParOf" srcId="{F2C37E68-1D7C-4939-9CC7-A34E429EC9AD}" destId="{E3CBDF5B-14BF-441A-AD9E-34D40D4C117C}" srcOrd="0" destOrd="0" presId="urn:microsoft.com/office/officeart/2005/8/layout/lProcess3"/>
    <dgm:cxn modelId="{D9082140-9E6C-4B2B-9395-3FF49AA5835A}" type="presParOf" srcId="{F2C37E68-1D7C-4939-9CC7-A34E429EC9AD}" destId="{BFB723BC-C71C-4567-AD66-7CCDB72D9C5C}" srcOrd="1" destOrd="0" presId="urn:microsoft.com/office/officeart/2005/8/layout/lProcess3"/>
    <dgm:cxn modelId="{B6DB7D57-D050-4FCB-93AB-5A5EBBBE0937}" type="presParOf" srcId="{F2C37E68-1D7C-4939-9CC7-A34E429EC9AD}" destId="{14F7281B-CE4E-4347-B11C-0C1696D660AD}" srcOrd="2" destOrd="0" presId="urn:microsoft.com/office/officeart/2005/8/layout/lProcess3"/>
    <dgm:cxn modelId="{C3A6E332-ADAE-46A4-A9BF-A5BA9C95D397}" type="presParOf" srcId="{BC1120A6-1D6D-4268-B68E-40AD615FF6C2}" destId="{8BA3690D-E09D-41EC-A310-9E03350415BA}" srcOrd="3" destOrd="0" presId="urn:microsoft.com/office/officeart/2005/8/layout/lProcess3"/>
    <dgm:cxn modelId="{D8B6533A-7642-482D-A612-84D32C60C9B5}" type="presParOf" srcId="{BC1120A6-1D6D-4268-B68E-40AD615FF6C2}" destId="{FEAF3B2A-FB64-49CC-BA39-EBCF59B71E25}" srcOrd="4" destOrd="0" presId="urn:microsoft.com/office/officeart/2005/8/layout/lProcess3"/>
    <dgm:cxn modelId="{4A09D7AE-29DF-4BFD-BC89-FC73C074EA00}" type="presParOf" srcId="{FEAF3B2A-FB64-49CC-BA39-EBCF59B71E25}" destId="{0B945562-076C-4AFD-AF90-5B6D556511F1}" srcOrd="0" destOrd="0" presId="urn:microsoft.com/office/officeart/2005/8/layout/lProcess3"/>
    <dgm:cxn modelId="{F0572091-23E3-4CA4-84F6-0664FBF12621}" type="presParOf" srcId="{FEAF3B2A-FB64-49CC-BA39-EBCF59B71E25}" destId="{529CB806-08AD-4C70-9EDE-9FB9E020BB33}" srcOrd="1" destOrd="0" presId="urn:microsoft.com/office/officeart/2005/8/layout/lProcess3"/>
    <dgm:cxn modelId="{BE3257AD-E5D7-4B80-9E53-ED7D01259DE1}" type="presParOf" srcId="{FEAF3B2A-FB64-49CC-BA39-EBCF59B71E25}" destId="{5CA02790-7CB1-4D8A-A3BB-8FC1F8069D0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864D4-85C7-49ED-A8FE-AC7DA9374EB8}" type="doc">
      <dgm:prSet loTypeId="urn:microsoft.com/office/officeart/2005/8/layout/default#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it-IT"/>
        </a:p>
      </dgm:t>
    </dgm:pt>
    <dgm:pt modelId="{9577D009-986B-43FB-934F-AA1BCF2D05EB}">
      <dgm:prSet phldrT="[Testo]"/>
      <dgm:spPr>
        <a:solidFill>
          <a:srgbClr val="FF9900"/>
        </a:solidFill>
      </dgm:spPr>
      <dgm:t>
        <a:bodyPr/>
        <a:lstStyle/>
        <a:p>
          <a:r>
            <a:rPr lang="it-IT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Espansione e differenziazione dei consumi</a:t>
          </a:r>
          <a:endParaRPr lang="it-IT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FFA50B-C15E-4522-9764-5401AB9775FE}" type="parTrans" cxnId="{91DABA97-597B-47F5-B42A-8A94FF24D452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7333FF7D-8109-4019-8D4D-561CC97FD066}" type="sibTrans" cxnId="{91DABA97-597B-47F5-B42A-8A94FF24D452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AA431FE7-D36A-47DA-8323-BBAFD85BE00A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Individualismo, rabbia, solitudine</a:t>
          </a:r>
          <a:endParaRPr lang="it-IT" b="1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B817E5-2768-476E-97C0-60586D64F51C}" type="parTrans" cxnId="{D7C556A4-2B93-4926-8D69-1F9A1A676186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C0A53F30-C53E-4EB1-AA05-6298AFFAE504}" type="sibTrans" cxnId="{D7C556A4-2B93-4926-8D69-1F9A1A676186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92B658C8-3B7D-4E1D-8FDA-B59B4BB7BF28}">
      <dgm:prSet phldrT="[Testo]"/>
      <dgm:spPr>
        <a:solidFill>
          <a:srgbClr val="CC3300"/>
        </a:solidFill>
      </dgm:spPr>
      <dgm:t>
        <a:bodyPr/>
        <a:lstStyle/>
        <a:p>
          <a:r>
            <a:rPr lang="it-IT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Sperimentazione, reversibilità delle scelte</a:t>
          </a:r>
          <a:endParaRPr lang="it-IT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7D86A6-0FD3-43EF-AE43-9F4AEA462D26}" type="parTrans" cxnId="{FF0EF337-E432-41F4-926A-5FA74F1DBA39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41C2D571-4327-4046-BA3E-D76A811D9DB0}" type="sibTrans" cxnId="{FF0EF337-E432-41F4-926A-5FA74F1DBA39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74617EDC-DC00-4C10-BBFF-6C4E144D68E1}">
      <dgm:prSet phldrT="[Testo]"/>
      <dgm:spPr>
        <a:solidFill>
          <a:srgbClr val="A50021"/>
        </a:solidFill>
      </dgm:spPr>
      <dgm:t>
        <a:bodyPr/>
        <a:lstStyle/>
        <a:p>
          <a:r>
            <a: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Ritualità e emozionalità spettacolarizzata</a:t>
          </a:r>
          <a:endParaRPr lang="it-IT" b="1" dirty="0">
            <a:solidFill>
              <a:srgbClr val="FFFF00"/>
            </a:solidFill>
          </a:endParaRPr>
        </a:p>
      </dgm:t>
    </dgm:pt>
    <dgm:pt modelId="{191ABE6E-7E22-49BD-9509-E86C9DA53F40}" type="parTrans" cxnId="{E6EF337E-8CDC-44F2-AF9D-97C51DC79D65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358BA44C-A68A-42A3-8C60-2474989A9065}" type="sibTrans" cxnId="{E6EF337E-8CDC-44F2-AF9D-97C51DC79D65}">
      <dgm:prSet/>
      <dgm:spPr/>
      <dgm:t>
        <a:bodyPr/>
        <a:lstStyle/>
        <a:p>
          <a:endParaRPr lang="it-IT" b="1">
            <a:solidFill>
              <a:schemeClr val="tx1"/>
            </a:solidFill>
          </a:endParaRPr>
        </a:p>
      </dgm:t>
    </dgm:pt>
    <dgm:pt modelId="{84D5A4D6-401E-41D0-9B85-93AD9E5E8F5D}" type="pres">
      <dgm:prSet presAssocID="{491864D4-85C7-49ED-A8FE-AC7DA9374E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9A8E4EC-CA30-4C81-9FFB-6671CD807A98}" type="pres">
      <dgm:prSet presAssocID="{9577D009-986B-43FB-934F-AA1BCF2D05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68A367-1F62-4A17-9947-A657A0D1DA7F}" type="pres">
      <dgm:prSet presAssocID="{7333FF7D-8109-4019-8D4D-561CC97FD066}" presName="sibTrans" presStyleCnt="0"/>
      <dgm:spPr/>
    </dgm:pt>
    <dgm:pt modelId="{A7465850-1960-4826-9814-07BB749B547A}" type="pres">
      <dgm:prSet presAssocID="{AA431FE7-D36A-47DA-8323-BBAFD85BE0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724994-7A0D-4FF8-9C65-CC8890A65ED5}" type="pres">
      <dgm:prSet presAssocID="{C0A53F30-C53E-4EB1-AA05-6298AFFAE504}" presName="sibTrans" presStyleCnt="0"/>
      <dgm:spPr/>
    </dgm:pt>
    <dgm:pt modelId="{AE5982BC-6B89-4145-A11B-0E253DE72DE2}" type="pres">
      <dgm:prSet presAssocID="{92B658C8-3B7D-4E1D-8FDA-B59B4BB7BF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DB427E-90E6-4AAE-A92D-333F750BD9A5}" type="pres">
      <dgm:prSet presAssocID="{41C2D571-4327-4046-BA3E-D76A811D9DB0}" presName="sibTrans" presStyleCnt="0"/>
      <dgm:spPr/>
    </dgm:pt>
    <dgm:pt modelId="{CA809334-7471-4252-AC57-413D5C336A4D}" type="pres">
      <dgm:prSet presAssocID="{74617EDC-DC00-4C10-BBFF-6C4E144D68E1}" presName="node" presStyleLbl="node1" presStyleIdx="3" presStyleCnt="4" custLinFactNeighborX="-208" custLinFactNeighborY="8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CEA8E8-2FE2-469D-B63B-C3063153578F}" type="presOf" srcId="{9577D009-986B-43FB-934F-AA1BCF2D05EB}" destId="{A9A8E4EC-CA30-4C81-9FFB-6671CD807A98}" srcOrd="0" destOrd="0" presId="urn:microsoft.com/office/officeart/2005/8/layout/default#2"/>
    <dgm:cxn modelId="{91DABA97-597B-47F5-B42A-8A94FF24D452}" srcId="{491864D4-85C7-49ED-A8FE-AC7DA9374EB8}" destId="{9577D009-986B-43FB-934F-AA1BCF2D05EB}" srcOrd="0" destOrd="0" parTransId="{A2FFA50B-C15E-4522-9764-5401AB9775FE}" sibTransId="{7333FF7D-8109-4019-8D4D-561CC97FD066}"/>
    <dgm:cxn modelId="{793C2BB9-5743-4740-9CC9-C67738C90B48}" type="presOf" srcId="{AA431FE7-D36A-47DA-8323-BBAFD85BE00A}" destId="{A7465850-1960-4826-9814-07BB749B547A}" srcOrd="0" destOrd="0" presId="urn:microsoft.com/office/officeart/2005/8/layout/default#2"/>
    <dgm:cxn modelId="{9CF1BEF9-7304-498B-90B5-E76C23A34DBA}" type="presOf" srcId="{74617EDC-DC00-4C10-BBFF-6C4E144D68E1}" destId="{CA809334-7471-4252-AC57-413D5C336A4D}" srcOrd="0" destOrd="0" presId="urn:microsoft.com/office/officeart/2005/8/layout/default#2"/>
    <dgm:cxn modelId="{E6EF337E-8CDC-44F2-AF9D-97C51DC79D65}" srcId="{491864D4-85C7-49ED-A8FE-AC7DA9374EB8}" destId="{74617EDC-DC00-4C10-BBFF-6C4E144D68E1}" srcOrd="3" destOrd="0" parTransId="{191ABE6E-7E22-49BD-9509-E86C9DA53F40}" sibTransId="{358BA44C-A68A-42A3-8C60-2474989A9065}"/>
    <dgm:cxn modelId="{F30BC3E4-E28D-4D86-81E4-2719B8AD53B5}" type="presOf" srcId="{92B658C8-3B7D-4E1D-8FDA-B59B4BB7BF28}" destId="{AE5982BC-6B89-4145-A11B-0E253DE72DE2}" srcOrd="0" destOrd="0" presId="urn:microsoft.com/office/officeart/2005/8/layout/default#2"/>
    <dgm:cxn modelId="{9915E481-E66F-4623-89C4-AB5044F69C9E}" type="presOf" srcId="{491864D4-85C7-49ED-A8FE-AC7DA9374EB8}" destId="{84D5A4D6-401E-41D0-9B85-93AD9E5E8F5D}" srcOrd="0" destOrd="0" presId="urn:microsoft.com/office/officeart/2005/8/layout/default#2"/>
    <dgm:cxn modelId="{FF0EF337-E432-41F4-926A-5FA74F1DBA39}" srcId="{491864D4-85C7-49ED-A8FE-AC7DA9374EB8}" destId="{92B658C8-3B7D-4E1D-8FDA-B59B4BB7BF28}" srcOrd="2" destOrd="0" parTransId="{737D86A6-0FD3-43EF-AE43-9F4AEA462D26}" sibTransId="{41C2D571-4327-4046-BA3E-D76A811D9DB0}"/>
    <dgm:cxn modelId="{D7C556A4-2B93-4926-8D69-1F9A1A676186}" srcId="{491864D4-85C7-49ED-A8FE-AC7DA9374EB8}" destId="{AA431FE7-D36A-47DA-8323-BBAFD85BE00A}" srcOrd="1" destOrd="0" parTransId="{40B817E5-2768-476E-97C0-60586D64F51C}" sibTransId="{C0A53F30-C53E-4EB1-AA05-6298AFFAE504}"/>
    <dgm:cxn modelId="{77A32077-136D-4B8F-AA15-9CF94727DFEC}" type="presParOf" srcId="{84D5A4D6-401E-41D0-9B85-93AD9E5E8F5D}" destId="{A9A8E4EC-CA30-4C81-9FFB-6671CD807A98}" srcOrd="0" destOrd="0" presId="urn:microsoft.com/office/officeart/2005/8/layout/default#2"/>
    <dgm:cxn modelId="{17ADA016-3DBA-4D99-84FE-DE3D93CFCD7D}" type="presParOf" srcId="{84D5A4D6-401E-41D0-9B85-93AD9E5E8F5D}" destId="{7E68A367-1F62-4A17-9947-A657A0D1DA7F}" srcOrd="1" destOrd="0" presId="urn:microsoft.com/office/officeart/2005/8/layout/default#2"/>
    <dgm:cxn modelId="{3079D73F-DD48-4933-BE46-52AD8CE42D3A}" type="presParOf" srcId="{84D5A4D6-401E-41D0-9B85-93AD9E5E8F5D}" destId="{A7465850-1960-4826-9814-07BB749B547A}" srcOrd="2" destOrd="0" presId="urn:microsoft.com/office/officeart/2005/8/layout/default#2"/>
    <dgm:cxn modelId="{C6BFB76A-EE55-4FC9-B765-0D66F37337C1}" type="presParOf" srcId="{84D5A4D6-401E-41D0-9B85-93AD9E5E8F5D}" destId="{6B724994-7A0D-4FF8-9C65-CC8890A65ED5}" srcOrd="3" destOrd="0" presId="urn:microsoft.com/office/officeart/2005/8/layout/default#2"/>
    <dgm:cxn modelId="{34C02338-8E37-427E-9D8D-799B7936A1FF}" type="presParOf" srcId="{84D5A4D6-401E-41D0-9B85-93AD9E5E8F5D}" destId="{AE5982BC-6B89-4145-A11B-0E253DE72DE2}" srcOrd="4" destOrd="0" presId="urn:microsoft.com/office/officeart/2005/8/layout/default#2"/>
    <dgm:cxn modelId="{8CBB24D3-0744-4A38-93C8-B41A24E291AF}" type="presParOf" srcId="{84D5A4D6-401E-41D0-9B85-93AD9E5E8F5D}" destId="{5BDB427E-90E6-4AAE-A92D-333F750BD9A5}" srcOrd="5" destOrd="0" presId="urn:microsoft.com/office/officeart/2005/8/layout/default#2"/>
    <dgm:cxn modelId="{8A52CC36-EAEC-4525-BF22-0693C069A564}" type="presParOf" srcId="{84D5A4D6-401E-41D0-9B85-93AD9E5E8F5D}" destId="{CA809334-7471-4252-AC57-413D5C336A4D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84B5CE-554E-4D33-8E37-D0168EBAF4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5CD44D-DF8E-4855-89C8-B3862736B2C7}">
      <dgm:prSet custT="1"/>
      <dgm:spPr/>
      <dgm:t>
        <a:bodyPr/>
        <a:lstStyle/>
        <a:p>
          <a:pPr rtl="0"/>
          <a:r>
            <a:rPr lang="it-IT" sz="2800" b="1" dirty="0" smtClean="0">
              <a:solidFill>
                <a:schemeClr val="bg2"/>
              </a:solidFill>
            </a:rPr>
            <a:t>Non si vuole più educare, non si vuole più apprendere</a:t>
          </a:r>
          <a:endParaRPr lang="it-IT" sz="2800" b="1" dirty="0">
            <a:solidFill>
              <a:schemeClr val="bg2"/>
            </a:solidFill>
          </a:endParaRPr>
        </a:p>
      </dgm:t>
    </dgm:pt>
    <dgm:pt modelId="{E75669C9-F366-473B-8E15-7AF6B1B22330}" type="parTrans" cxnId="{0DC5086C-47B0-46E5-A436-8B28E0E38F43}">
      <dgm:prSet/>
      <dgm:spPr/>
      <dgm:t>
        <a:bodyPr/>
        <a:lstStyle/>
        <a:p>
          <a:endParaRPr lang="it-IT"/>
        </a:p>
      </dgm:t>
    </dgm:pt>
    <dgm:pt modelId="{0DD2FE4A-EBA3-494E-8075-368760F33E21}" type="sibTrans" cxnId="{0DC5086C-47B0-46E5-A436-8B28E0E38F43}">
      <dgm:prSet/>
      <dgm:spPr/>
      <dgm:t>
        <a:bodyPr/>
        <a:lstStyle/>
        <a:p>
          <a:endParaRPr lang="it-IT"/>
        </a:p>
      </dgm:t>
    </dgm:pt>
    <dgm:pt modelId="{546DD755-00A0-4A87-962B-D38D98771A7A}">
      <dgm:prSet custT="1"/>
      <dgm:spPr/>
      <dgm:t>
        <a:bodyPr/>
        <a:lstStyle/>
        <a:p>
          <a:pPr rtl="0"/>
          <a:r>
            <a:rPr lang="it-IT" sz="2800" b="1" dirty="0" smtClean="0">
              <a:solidFill>
                <a:srgbClr val="FFFF00"/>
              </a:solidFill>
            </a:rPr>
            <a:t>Crisi di senso di educatori ed allievi</a:t>
          </a:r>
          <a:endParaRPr lang="it-IT" sz="2800" b="1" dirty="0">
            <a:solidFill>
              <a:srgbClr val="FFFF00"/>
            </a:solidFill>
          </a:endParaRPr>
        </a:p>
      </dgm:t>
    </dgm:pt>
    <dgm:pt modelId="{93F07D91-BA88-4B3B-A394-963EB16AA1C9}" type="parTrans" cxnId="{9F9C7831-4511-4A11-9398-25AEBDB4397F}">
      <dgm:prSet/>
      <dgm:spPr/>
      <dgm:t>
        <a:bodyPr/>
        <a:lstStyle/>
        <a:p>
          <a:endParaRPr lang="it-IT"/>
        </a:p>
      </dgm:t>
    </dgm:pt>
    <dgm:pt modelId="{AE01EA20-B40C-4F81-B754-A5B1A2968E10}" type="sibTrans" cxnId="{9F9C7831-4511-4A11-9398-25AEBDB4397F}">
      <dgm:prSet/>
      <dgm:spPr/>
      <dgm:t>
        <a:bodyPr/>
        <a:lstStyle/>
        <a:p>
          <a:endParaRPr lang="it-IT"/>
        </a:p>
      </dgm:t>
    </dgm:pt>
    <dgm:pt modelId="{C5D716DC-8214-47EE-BAD9-CB4108C885CE}">
      <dgm:prSet custT="1"/>
      <dgm:spPr/>
      <dgm:t>
        <a:bodyPr/>
        <a:lstStyle/>
        <a:p>
          <a:pPr rtl="0"/>
          <a:r>
            <a:rPr lang="it-IT" sz="2400" b="1" dirty="0" smtClean="0">
              <a:solidFill>
                <a:schemeClr val="accent5"/>
              </a:solidFill>
              <a:effectLst/>
            </a:rPr>
            <a:t>Crisi dei “tirocini formativi” come </a:t>
          </a:r>
          <a:r>
            <a:rPr lang="it-IT" sz="2400" b="1" i="1" dirty="0" smtClean="0">
              <a:solidFill>
                <a:schemeClr val="accent5"/>
              </a:solidFill>
              <a:effectLst/>
            </a:rPr>
            <a:t>mix</a:t>
          </a:r>
          <a:r>
            <a:rPr lang="it-IT" sz="2400" b="1" dirty="0" smtClean="0">
              <a:solidFill>
                <a:schemeClr val="accent5"/>
              </a:solidFill>
              <a:effectLst/>
            </a:rPr>
            <a:t> tra insegnare ed apprendere, a vantaggio del procedere solipsisticamente</a:t>
          </a:r>
          <a:endParaRPr lang="it-IT" sz="2400" b="1" dirty="0">
            <a:solidFill>
              <a:schemeClr val="accent5"/>
            </a:solidFill>
            <a:effectLst/>
          </a:endParaRPr>
        </a:p>
      </dgm:t>
    </dgm:pt>
    <dgm:pt modelId="{8354DEE0-5956-4EF4-9318-95FE57937125}" type="parTrans" cxnId="{7F8587B5-3B6E-490E-974F-660A1FAAA8AF}">
      <dgm:prSet/>
      <dgm:spPr/>
      <dgm:t>
        <a:bodyPr/>
        <a:lstStyle/>
        <a:p>
          <a:endParaRPr lang="it-IT"/>
        </a:p>
      </dgm:t>
    </dgm:pt>
    <dgm:pt modelId="{EA02CBA0-1B1A-41FD-8BDB-EBDF75674503}" type="sibTrans" cxnId="{7F8587B5-3B6E-490E-974F-660A1FAAA8AF}">
      <dgm:prSet/>
      <dgm:spPr/>
      <dgm:t>
        <a:bodyPr/>
        <a:lstStyle/>
        <a:p>
          <a:endParaRPr lang="it-IT"/>
        </a:p>
      </dgm:t>
    </dgm:pt>
    <dgm:pt modelId="{F0BF7EF3-C89A-411D-8A06-AB06D68E9AF5}">
      <dgm:prSet custT="1"/>
      <dgm:spPr/>
      <dgm:t>
        <a:bodyPr/>
        <a:lstStyle/>
        <a:p>
          <a:pPr rtl="0"/>
          <a:r>
            <a:rPr lang="it-IT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Frattura</a:t>
          </a:r>
          <a:r>
            <a:rPr lang="it-IT" sz="28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it-IT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 scuola e società: delega, parche</a:t>
          </a:r>
          <a:r>
            <a:rPr lang="it-IT" sz="2800" b="1" dirty="0" smtClean="0">
              <a:solidFill>
                <a:schemeClr val="tx2">
                  <a:lumMod val="75000"/>
                </a:schemeClr>
              </a:solidFill>
            </a:rPr>
            <a:t>ggio  </a:t>
          </a:r>
          <a:endParaRPr lang="it-IT" sz="2800" b="1" dirty="0">
            <a:solidFill>
              <a:schemeClr val="tx2">
                <a:lumMod val="75000"/>
              </a:schemeClr>
            </a:solidFill>
          </a:endParaRPr>
        </a:p>
      </dgm:t>
    </dgm:pt>
    <dgm:pt modelId="{80726A95-2FE8-4883-87FE-662E59B8A42B}" type="parTrans" cxnId="{5436DBD8-A4BA-4B86-806C-79A0E5B628BB}">
      <dgm:prSet/>
      <dgm:spPr/>
      <dgm:t>
        <a:bodyPr/>
        <a:lstStyle/>
        <a:p>
          <a:endParaRPr lang="it-IT"/>
        </a:p>
      </dgm:t>
    </dgm:pt>
    <dgm:pt modelId="{A99CAAB8-977E-42D4-8D87-21D8C6FBB035}" type="sibTrans" cxnId="{5436DBD8-A4BA-4B86-806C-79A0E5B628BB}">
      <dgm:prSet/>
      <dgm:spPr/>
      <dgm:t>
        <a:bodyPr/>
        <a:lstStyle/>
        <a:p>
          <a:endParaRPr lang="it-IT"/>
        </a:p>
      </dgm:t>
    </dgm:pt>
    <dgm:pt modelId="{A7D2CD87-1A2A-4D83-9396-BC4E29826493}" type="pres">
      <dgm:prSet presAssocID="{5784B5CE-554E-4D33-8E37-D0168EBAF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27569B-35B0-414D-BE20-FF0EFCE4C35F}" type="pres">
      <dgm:prSet presAssocID="{1D5CD44D-DF8E-4855-89C8-B3862736B2C7}" presName="linNode" presStyleCnt="0"/>
      <dgm:spPr/>
    </dgm:pt>
    <dgm:pt modelId="{47A2E27A-E363-440C-8E0D-7CF2BB626907}" type="pres">
      <dgm:prSet presAssocID="{1D5CD44D-DF8E-4855-89C8-B3862736B2C7}" presName="parentText" presStyleLbl="node1" presStyleIdx="0" presStyleCnt="4" custScaleX="277778" custLinFactNeighborX="3364" custLinFactNeighborY="-2115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01DE04-ED02-494F-ABD5-1F57E9B231B6}" type="pres">
      <dgm:prSet presAssocID="{0DD2FE4A-EBA3-494E-8075-368760F33E21}" presName="sp" presStyleCnt="0"/>
      <dgm:spPr/>
    </dgm:pt>
    <dgm:pt modelId="{0DD2FBAA-B9F7-4F5F-8E1E-BC6891001AD5}" type="pres">
      <dgm:prSet presAssocID="{546DD755-00A0-4A87-962B-D38D98771A7A}" presName="linNode" presStyleCnt="0"/>
      <dgm:spPr/>
    </dgm:pt>
    <dgm:pt modelId="{1D17DE22-6584-4479-B901-B5F7A544FB93}" type="pres">
      <dgm:prSet presAssocID="{546DD755-00A0-4A87-962B-D38D98771A7A}" presName="parentText" presStyleLbl="node1" presStyleIdx="1" presStyleCnt="4" custScaleX="277778" custLinFactNeighborX="5008" custLinFactNeighborY="-125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34A8DE-5003-4C2A-AE77-685BD9FEB833}" type="pres">
      <dgm:prSet presAssocID="{AE01EA20-B40C-4F81-B754-A5B1A2968E10}" presName="sp" presStyleCnt="0"/>
      <dgm:spPr/>
    </dgm:pt>
    <dgm:pt modelId="{D75FC461-3C78-43A3-A36E-40A29A053085}" type="pres">
      <dgm:prSet presAssocID="{C5D716DC-8214-47EE-BAD9-CB4108C885CE}" presName="linNode" presStyleCnt="0"/>
      <dgm:spPr/>
    </dgm:pt>
    <dgm:pt modelId="{3E92D35D-4022-4A64-B762-2AF2306AEBF1}" type="pres">
      <dgm:prSet presAssocID="{C5D716DC-8214-47EE-BAD9-CB4108C885CE}" presName="parentText" presStyleLbl="node1" presStyleIdx="2" presStyleCnt="4" custScaleX="278049" custScaleY="13737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697A54-E6E0-4E61-BD0F-83887610F851}" type="pres">
      <dgm:prSet presAssocID="{EA02CBA0-1B1A-41FD-8BDB-EBDF75674503}" presName="sp" presStyleCnt="0"/>
      <dgm:spPr/>
    </dgm:pt>
    <dgm:pt modelId="{F4A19C72-0A2C-48C5-8BBA-B43D208DA449}" type="pres">
      <dgm:prSet presAssocID="{F0BF7EF3-C89A-411D-8A06-AB06D68E9AF5}" presName="linNode" presStyleCnt="0"/>
      <dgm:spPr/>
    </dgm:pt>
    <dgm:pt modelId="{166D32F3-C409-4C1C-BB96-5A85960DD28D}" type="pres">
      <dgm:prSet presAssocID="{F0BF7EF3-C89A-411D-8A06-AB06D68E9AF5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DC5086C-47B0-46E5-A436-8B28E0E38F43}" srcId="{5784B5CE-554E-4D33-8E37-D0168EBAF454}" destId="{1D5CD44D-DF8E-4855-89C8-B3862736B2C7}" srcOrd="0" destOrd="0" parTransId="{E75669C9-F366-473B-8E15-7AF6B1B22330}" sibTransId="{0DD2FE4A-EBA3-494E-8075-368760F33E21}"/>
    <dgm:cxn modelId="{8C3DBE3B-0B8E-4495-849C-B2B5AB29E8E5}" type="presOf" srcId="{C5D716DC-8214-47EE-BAD9-CB4108C885CE}" destId="{3E92D35D-4022-4A64-B762-2AF2306AEBF1}" srcOrd="0" destOrd="0" presId="urn:microsoft.com/office/officeart/2005/8/layout/vList5"/>
    <dgm:cxn modelId="{5436DBD8-A4BA-4B86-806C-79A0E5B628BB}" srcId="{5784B5CE-554E-4D33-8E37-D0168EBAF454}" destId="{F0BF7EF3-C89A-411D-8A06-AB06D68E9AF5}" srcOrd="3" destOrd="0" parTransId="{80726A95-2FE8-4883-87FE-662E59B8A42B}" sibTransId="{A99CAAB8-977E-42D4-8D87-21D8C6FBB035}"/>
    <dgm:cxn modelId="{EE838E7F-39A4-4CA4-8A2D-55881FA49FD5}" type="presOf" srcId="{5784B5CE-554E-4D33-8E37-D0168EBAF454}" destId="{A7D2CD87-1A2A-4D83-9396-BC4E29826493}" srcOrd="0" destOrd="0" presId="urn:microsoft.com/office/officeart/2005/8/layout/vList5"/>
    <dgm:cxn modelId="{9F9C7831-4511-4A11-9398-25AEBDB4397F}" srcId="{5784B5CE-554E-4D33-8E37-D0168EBAF454}" destId="{546DD755-00A0-4A87-962B-D38D98771A7A}" srcOrd="1" destOrd="0" parTransId="{93F07D91-BA88-4B3B-A394-963EB16AA1C9}" sibTransId="{AE01EA20-B40C-4F81-B754-A5B1A2968E10}"/>
    <dgm:cxn modelId="{48F2665D-21E1-4E0D-A64A-8811C7A4511A}" type="presOf" srcId="{1D5CD44D-DF8E-4855-89C8-B3862736B2C7}" destId="{47A2E27A-E363-440C-8E0D-7CF2BB626907}" srcOrd="0" destOrd="0" presId="urn:microsoft.com/office/officeart/2005/8/layout/vList5"/>
    <dgm:cxn modelId="{F65FE5B6-0B19-4412-BE95-C0BD426C63D0}" type="presOf" srcId="{546DD755-00A0-4A87-962B-D38D98771A7A}" destId="{1D17DE22-6584-4479-B901-B5F7A544FB93}" srcOrd="0" destOrd="0" presId="urn:microsoft.com/office/officeart/2005/8/layout/vList5"/>
    <dgm:cxn modelId="{7F8587B5-3B6E-490E-974F-660A1FAAA8AF}" srcId="{5784B5CE-554E-4D33-8E37-D0168EBAF454}" destId="{C5D716DC-8214-47EE-BAD9-CB4108C885CE}" srcOrd="2" destOrd="0" parTransId="{8354DEE0-5956-4EF4-9318-95FE57937125}" sibTransId="{EA02CBA0-1B1A-41FD-8BDB-EBDF75674503}"/>
    <dgm:cxn modelId="{CD914AA9-E8E7-402C-A1F4-7A190154C3E9}" type="presOf" srcId="{F0BF7EF3-C89A-411D-8A06-AB06D68E9AF5}" destId="{166D32F3-C409-4C1C-BB96-5A85960DD28D}" srcOrd="0" destOrd="0" presId="urn:microsoft.com/office/officeart/2005/8/layout/vList5"/>
    <dgm:cxn modelId="{3EF3D53F-F25D-499E-8E15-FD0D82E8A155}" type="presParOf" srcId="{A7D2CD87-1A2A-4D83-9396-BC4E29826493}" destId="{3627569B-35B0-414D-BE20-FF0EFCE4C35F}" srcOrd="0" destOrd="0" presId="urn:microsoft.com/office/officeart/2005/8/layout/vList5"/>
    <dgm:cxn modelId="{3D714843-9946-4B03-B28F-42B544C60BE4}" type="presParOf" srcId="{3627569B-35B0-414D-BE20-FF0EFCE4C35F}" destId="{47A2E27A-E363-440C-8E0D-7CF2BB626907}" srcOrd="0" destOrd="0" presId="urn:microsoft.com/office/officeart/2005/8/layout/vList5"/>
    <dgm:cxn modelId="{7021B193-F205-4A14-AB51-4168AD28611B}" type="presParOf" srcId="{A7D2CD87-1A2A-4D83-9396-BC4E29826493}" destId="{8001DE04-ED02-494F-ABD5-1F57E9B231B6}" srcOrd="1" destOrd="0" presId="urn:microsoft.com/office/officeart/2005/8/layout/vList5"/>
    <dgm:cxn modelId="{28B5570D-E131-414E-BBAA-04274D52A076}" type="presParOf" srcId="{A7D2CD87-1A2A-4D83-9396-BC4E29826493}" destId="{0DD2FBAA-B9F7-4F5F-8E1E-BC6891001AD5}" srcOrd="2" destOrd="0" presId="urn:microsoft.com/office/officeart/2005/8/layout/vList5"/>
    <dgm:cxn modelId="{D5BA872A-FCAE-4730-BE16-0CA6A1A448C8}" type="presParOf" srcId="{0DD2FBAA-B9F7-4F5F-8E1E-BC6891001AD5}" destId="{1D17DE22-6584-4479-B901-B5F7A544FB93}" srcOrd="0" destOrd="0" presId="urn:microsoft.com/office/officeart/2005/8/layout/vList5"/>
    <dgm:cxn modelId="{06B0D60E-19AF-4A55-A8E7-CFF255E0894C}" type="presParOf" srcId="{A7D2CD87-1A2A-4D83-9396-BC4E29826493}" destId="{6D34A8DE-5003-4C2A-AE77-685BD9FEB833}" srcOrd="3" destOrd="0" presId="urn:microsoft.com/office/officeart/2005/8/layout/vList5"/>
    <dgm:cxn modelId="{40685B29-5449-4B0C-A639-C2EC97178B95}" type="presParOf" srcId="{A7D2CD87-1A2A-4D83-9396-BC4E29826493}" destId="{D75FC461-3C78-43A3-A36E-40A29A053085}" srcOrd="4" destOrd="0" presId="urn:microsoft.com/office/officeart/2005/8/layout/vList5"/>
    <dgm:cxn modelId="{E5F20216-8A4E-4CAE-A596-8C6CC5E2A9AA}" type="presParOf" srcId="{D75FC461-3C78-43A3-A36E-40A29A053085}" destId="{3E92D35D-4022-4A64-B762-2AF2306AEBF1}" srcOrd="0" destOrd="0" presId="urn:microsoft.com/office/officeart/2005/8/layout/vList5"/>
    <dgm:cxn modelId="{D48051FD-E1B6-4F44-88E2-CABD3F07D2E2}" type="presParOf" srcId="{A7D2CD87-1A2A-4D83-9396-BC4E29826493}" destId="{B2697A54-E6E0-4E61-BD0F-83887610F851}" srcOrd="5" destOrd="0" presId="urn:microsoft.com/office/officeart/2005/8/layout/vList5"/>
    <dgm:cxn modelId="{6E73ECEE-2D12-4585-B8F9-E001E249693F}" type="presParOf" srcId="{A7D2CD87-1A2A-4D83-9396-BC4E29826493}" destId="{F4A19C72-0A2C-48C5-8BBA-B43D208DA449}" srcOrd="6" destOrd="0" presId="urn:microsoft.com/office/officeart/2005/8/layout/vList5"/>
    <dgm:cxn modelId="{1B8A22B3-F664-4504-A265-41F5F1662017}" type="presParOf" srcId="{F4A19C72-0A2C-48C5-8BBA-B43D208DA449}" destId="{166D32F3-C409-4C1C-BB96-5A85960DD28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E8985-1A3B-4F01-BD7A-3E4D2E96A768}">
      <dsp:nvSpPr>
        <dsp:cNvPr id="0" name=""/>
        <dsp:cNvSpPr/>
      </dsp:nvSpPr>
      <dsp:spPr>
        <a:xfrm>
          <a:off x="76973" y="1433"/>
          <a:ext cx="3479899" cy="139195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Crisi economica e di senso</a:t>
          </a:r>
          <a:endParaRPr lang="it-IT" sz="2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2953" y="1433"/>
        <a:ext cx="2087940" cy="1391959"/>
      </dsp:txXfrm>
    </dsp:sp>
    <dsp:sp modelId="{F7E5AAFA-141D-40C9-9DE0-3396B46A5002}">
      <dsp:nvSpPr>
        <dsp:cNvPr id="0" name=""/>
        <dsp:cNvSpPr/>
      </dsp:nvSpPr>
      <dsp:spPr>
        <a:xfrm>
          <a:off x="3104485" y="119750"/>
          <a:ext cx="5048141" cy="1155326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Nuove povertà, disuguaglianze, smarrimento</a:t>
          </a:r>
          <a:endParaRPr lang="it-IT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2148" y="119750"/>
        <a:ext cx="3892815" cy="1155326"/>
      </dsp:txXfrm>
    </dsp:sp>
    <dsp:sp modelId="{E3CBDF5B-14BF-441A-AD9E-34D40D4C117C}">
      <dsp:nvSpPr>
        <dsp:cNvPr id="0" name=""/>
        <dsp:cNvSpPr/>
      </dsp:nvSpPr>
      <dsp:spPr>
        <a:xfrm>
          <a:off x="128395" y="1457451"/>
          <a:ext cx="3479899" cy="13919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Cambiamenti sociali</a:t>
          </a:r>
          <a:endParaRPr lang="it-IT" sz="2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4375" y="1457451"/>
        <a:ext cx="2087940" cy="1391959"/>
      </dsp:txXfrm>
    </dsp:sp>
    <dsp:sp modelId="{14F7281B-CE4E-4347-B11C-0C1696D660AD}">
      <dsp:nvSpPr>
        <dsp:cNvPr id="0" name=""/>
        <dsp:cNvSpPr/>
      </dsp:nvSpPr>
      <dsp:spPr>
        <a:xfrm>
          <a:off x="3181458" y="1768116"/>
          <a:ext cx="5048141" cy="1155326"/>
        </a:xfrm>
        <a:prstGeom prst="chevron">
          <a:avLst/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Globalizzazione, invecchiamento, consumismo</a:t>
          </a:r>
          <a:endParaRPr lang="it-IT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9121" y="1768116"/>
        <a:ext cx="3892815" cy="1155326"/>
      </dsp:txXfrm>
    </dsp:sp>
    <dsp:sp modelId="{0B945562-076C-4AFD-AF90-5B6D556511F1}">
      <dsp:nvSpPr>
        <dsp:cNvPr id="0" name=""/>
        <dsp:cNvSpPr/>
      </dsp:nvSpPr>
      <dsp:spPr>
        <a:xfrm>
          <a:off x="76973" y="3175101"/>
          <a:ext cx="3479899" cy="13919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Innovazione e tecnologie</a:t>
          </a:r>
          <a:endParaRPr lang="it-IT" sz="26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2953" y="3175101"/>
        <a:ext cx="2087940" cy="1391959"/>
      </dsp:txXfrm>
    </dsp:sp>
    <dsp:sp modelId="{5CA02790-7CB1-4D8A-A3BB-8FC1F8069D0C}">
      <dsp:nvSpPr>
        <dsp:cNvPr id="0" name=""/>
        <dsp:cNvSpPr/>
      </dsp:nvSpPr>
      <dsp:spPr>
        <a:xfrm>
          <a:off x="3104485" y="3293418"/>
          <a:ext cx="5048141" cy="115532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Tecnologie, nuovi lavori</a:t>
          </a:r>
          <a:endParaRPr lang="it-IT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2148" y="3293418"/>
        <a:ext cx="3892815" cy="1155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8E4EC-CA30-4C81-9FFB-6671CD807A98}">
      <dsp:nvSpPr>
        <dsp:cNvPr id="0" name=""/>
        <dsp:cNvSpPr/>
      </dsp:nvSpPr>
      <dsp:spPr>
        <a:xfrm>
          <a:off x="81312" y="1917"/>
          <a:ext cx="3478559" cy="2087135"/>
        </a:xfrm>
        <a:prstGeom prst="rect">
          <a:avLst/>
        </a:prstGeom>
        <a:solidFill>
          <a:srgbClr val="FF99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Espansione e differenziazione dei consumi</a:t>
          </a:r>
          <a:endParaRPr lang="it-IT" sz="30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312" y="1917"/>
        <a:ext cx="3478559" cy="2087135"/>
      </dsp:txXfrm>
    </dsp:sp>
    <dsp:sp modelId="{A7465850-1960-4826-9814-07BB749B547A}">
      <dsp:nvSpPr>
        <dsp:cNvPr id="0" name=""/>
        <dsp:cNvSpPr/>
      </dsp:nvSpPr>
      <dsp:spPr>
        <a:xfrm>
          <a:off x="3907727" y="1917"/>
          <a:ext cx="3478559" cy="208713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Individualismo, rabbia, solitudine</a:t>
          </a:r>
          <a:endParaRPr lang="it-IT" sz="30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7727" y="1917"/>
        <a:ext cx="3478559" cy="2087135"/>
      </dsp:txXfrm>
    </dsp:sp>
    <dsp:sp modelId="{AE5982BC-6B89-4145-A11B-0E253DE72DE2}">
      <dsp:nvSpPr>
        <dsp:cNvPr id="0" name=""/>
        <dsp:cNvSpPr/>
      </dsp:nvSpPr>
      <dsp:spPr>
        <a:xfrm>
          <a:off x="81312" y="2436909"/>
          <a:ext cx="3478559" cy="2087135"/>
        </a:xfrm>
        <a:prstGeom prst="rect">
          <a:avLst/>
        </a:prstGeom>
        <a:solidFill>
          <a:srgbClr val="CC33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Sperimentazione, reversibilità delle scelte</a:t>
          </a:r>
          <a:endParaRPr lang="it-IT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312" y="2436909"/>
        <a:ext cx="3478559" cy="2087135"/>
      </dsp:txXfrm>
    </dsp:sp>
    <dsp:sp modelId="{CA809334-7471-4252-AC57-413D5C336A4D}">
      <dsp:nvSpPr>
        <dsp:cNvPr id="0" name=""/>
        <dsp:cNvSpPr/>
      </dsp:nvSpPr>
      <dsp:spPr>
        <a:xfrm>
          <a:off x="3900492" y="2438827"/>
          <a:ext cx="3478559" cy="2087135"/>
        </a:xfrm>
        <a:prstGeom prst="rect">
          <a:avLst/>
        </a:prstGeom>
        <a:solidFill>
          <a:srgbClr val="A5002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Ritualità e emozionalità spettacolarizzata</a:t>
          </a:r>
          <a:endParaRPr lang="it-IT" sz="3000" b="1" kern="1200" dirty="0">
            <a:solidFill>
              <a:srgbClr val="FFFF00"/>
            </a:solidFill>
          </a:endParaRPr>
        </a:p>
      </dsp:txBody>
      <dsp:txXfrm>
        <a:off x="3900492" y="2438827"/>
        <a:ext cx="3478559" cy="2087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E27A-E363-440C-8E0D-7CF2BB626907}">
      <dsp:nvSpPr>
        <dsp:cNvPr id="0" name=""/>
        <dsp:cNvSpPr/>
      </dsp:nvSpPr>
      <dsp:spPr>
        <a:xfrm>
          <a:off x="7994" y="0"/>
          <a:ext cx="8185029" cy="110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bg2"/>
              </a:solidFill>
            </a:rPr>
            <a:t>Non si vuole più educare, non si vuole più apprendere</a:t>
          </a:r>
          <a:endParaRPr lang="it-IT" sz="2800" b="1" kern="1200" dirty="0">
            <a:solidFill>
              <a:schemeClr val="bg2"/>
            </a:solidFill>
          </a:endParaRPr>
        </a:p>
      </dsp:txBody>
      <dsp:txXfrm>
        <a:off x="61695" y="53701"/>
        <a:ext cx="8077627" cy="992675"/>
      </dsp:txXfrm>
    </dsp:sp>
    <dsp:sp modelId="{1D17DE22-6584-4479-B901-B5F7A544FB93}">
      <dsp:nvSpPr>
        <dsp:cNvPr id="0" name=""/>
        <dsp:cNvSpPr/>
      </dsp:nvSpPr>
      <dsp:spPr>
        <a:xfrm>
          <a:off x="7994" y="1142428"/>
          <a:ext cx="8185029" cy="110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rgbClr val="FFFF00"/>
              </a:solidFill>
            </a:rPr>
            <a:t>Crisi di senso di educatori ed allievi</a:t>
          </a:r>
          <a:endParaRPr lang="it-IT" sz="2800" b="1" kern="1200" dirty="0">
            <a:solidFill>
              <a:srgbClr val="FFFF00"/>
            </a:solidFill>
          </a:endParaRPr>
        </a:p>
      </dsp:txBody>
      <dsp:txXfrm>
        <a:off x="61695" y="1196129"/>
        <a:ext cx="8077627" cy="992675"/>
      </dsp:txXfrm>
    </dsp:sp>
    <dsp:sp modelId="{3E92D35D-4022-4A64-B762-2AF2306AEBF1}">
      <dsp:nvSpPr>
        <dsp:cNvPr id="0" name=""/>
        <dsp:cNvSpPr/>
      </dsp:nvSpPr>
      <dsp:spPr>
        <a:xfrm>
          <a:off x="4" y="2311359"/>
          <a:ext cx="8193014" cy="1511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chemeClr val="accent5"/>
              </a:solidFill>
              <a:effectLst/>
            </a:rPr>
            <a:t>Crisi dei “tirocini formativi” come </a:t>
          </a:r>
          <a:r>
            <a:rPr lang="it-IT" sz="2400" b="1" i="1" kern="1200" dirty="0" smtClean="0">
              <a:solidFill>
                <a:schemeClr val="accent5"/>
              </a:solidFill>
              <a:effectLst/>
            </a:rPr>
            <a:t>mix</a:t>
          </a:r>
          <a:r>
            <a:rPr lang="it-IT" sz="2400" b="1" kern="1200" dirty="0" smtClean="0">
              <a:solidFill>
                <a:schemeClr val="accent5"/>
              </a:solidFill>
              <a:effectLst/>
            </a:rPr>
            <a:t> tra insegnare ed apprendere, a vantaggio del procedere solipsisticamente</a:t>
          </a:r>
          <a:endParaRPr lang="it-IT" sz="2400" b="1" kern="1200" dirty="0">
            <a:solidFill>
              <a:schemeClr val="accent5"/>
            </a:solidFill>
            <a:effectLst/>
          </a:endParaRPr>
        </a:p>
      </dsp:txBody>
      <dsp:txXfrm>
        <a:off x="73778" y="2385133"/>
        <a:ext cx="8045466" cy="1363727"/>
      </dsp:txXfrm>
    </dsp:sp>
    <dsp:sp modelId="{166D32F3-C409-4C1C-BB96-5A85960DD28D}">
      <dsp:nvSpPr>
        <dsp:cNvPr id="0" name=""/>
        <dsp:cNvSpPr/>
      </dsp:nvSpPr>
      <dsp:spPr>
        <a:xfrm>
          <a:off x="4" y="3877638"/>
          <a:ext cx="8185029" cy="110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Frattura</a:t>
          </a:r>
          <a:r>
            <a:rPr lang="it-IT" sz="28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it-IT" sz="2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 scuola e società: delega, parche</a:t>
          </a:r>
          <a:r>
            <a:rPr lang="it-IT" sz="2800" b="1" kern="1200" dirty="0" smtClean="0">
              <a:solidFill>
                <a:schemeClr val="tx2">
                  <a:lumMod val="75000"/>
                </a:schemeClr>
              </a:solidFill>
            </a:rPr>
            <a:t>ggio  </a:t>
          </a:r>
          <a:endParaRPr lang="it-IT" sz="2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3705" y="3931339"/>
        <a:ext cx="8077627" cy="99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96D55-D742-4B40-BB45-CC3A612C7236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19252-73C0-45DB-8AC3-170F5BD27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77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2"/>
                </a:solidFill>
                <a:latin typeface="Footlight MT Light" pitchFamily="18" charset="0"/>
                <a:cs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2"/>
                </a:solidFill>
                <a:latin typeface="Footlight MT Light" pitchFamily="18" charset="0"/>
                <a:cs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2"/>
                </a:solidFill>
                <a:latin typeface="Footlight MT Light" pitchFamily="18" charset="0"/>
                <a:cs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2"/>
                </a:solidFill>
                <a:latin typeface="Footlight MT Light" pitchFamily="18" charset="0"/>
                <a:cs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2"/>
                </a:solidFill>
                <a:latin typeface="Footlight MT Light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ootlight MT Light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ootlight MT Light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ootlight MT Light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Footlight MT Light" pitchFamily="18" charset="0"/>
                <a:cs typeface="Times New Roman" pitchFamily="18" charset="0"/>
              </a:defRPr>
            </a:lvl9pPr>
          </a:lstStyle>
          <a:p>
            <a:pPr eaLnBrk="1" hangingPunct="1"/>
            <a:fld id="{2131CAF5-9879-408F-8265-567A3424DED0}" type="slidenum">
              <a:rPr lang="it-IT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it-IT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5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32A79-8946-4DAF-8C16-FFDA1C8DF666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5110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809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A4F2B9-03E5-4192-B9E2-B60250B635CE}" type="slidenum">
              <a:rPr lang="it-IT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23387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0C269-CEE0-4404-A870-F390BE359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79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2F109C-D67F-45F1-8253-5B2526383A3C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334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84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39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91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52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497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145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7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82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33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52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75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35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31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0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51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2673-4A74-450D-B54F-CA36C2701E4B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D24DE1-2395-4840-AE5E-3D5FB4533A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5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7160" y="1068831"/>
            <a:ext cx="8437980" cy="3161211"/>
          </a:xfrm>
        </p:spPr>
        <p:txBody>
          <a:bodyPr/>
          <a:lstStyle/>
          <a:p>
            <a:pPr algn="l"/>
            <a:r>
              <a:rPr lang="it-IT" sz="6000" b="1" dirty="0" smtClean="0">
                <a:solidFill>
                  <a:schemeClr val="accent1">
                    <a:lumMod val="75000"/>
                  </a:schemeClr>
                </a:solidFill>
              </a:rPr>
              <a:t>Società, futuro, educazione degli adulti, Masci</a:t>
            </a:r>
            <a:endParaRPr lang="it-IT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2985" y="4952170"/>
            <a:ext cx="7766936" cy="1096899"/>
          </a:xfrm>
        </p:spPr>
        <p:txBody>
          <a:bodyPr>
            <a:normAutofit fontScale="85000" lnSpcReduction="20000"/>
          </a:bodyPr>
          <a:lstStyle/>
          <a:p>
            <a:r>
              <a:rPr lang="it-IT" sz="2400" dirty="0" smtClean="0"/>
              <a:t>MASCI</a:t>
            </a:r>
            <a:endParaRPr lang="it-IT" sz="2400" dirty="0"/>
          </a:p>
          <a:p>
            <a:r>
              <a:rPr lang="it-IT" sz="2400" dirty="0" smtClean="0"/>
              <a:t>Roma 23 2 2019</a:t>
            </a:r>
          </a:p>
          <a:p>
            <a:r>
              <a:rPr lang="it-IT" sz="2400" dirty="0" smtClean="0"/>
              <a:t>Carla Collicelli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8115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294" y="0"/>
            <a:ext cx="8596668" cy="1320800"/>
          </a:xfrm>
        </p:spPr>
        <p:txBody>
          <a:bodyPr>
            <a:noAutofit/>
          </a:bodyPr>
          <a:lstStyle/>
          <a:p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Oltre la psicologia</a:t>
            </a:r>
            <a:b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Utopia - </a:t>
            </a:r>
            <a:r>
              <a:rPr lang="it-IT" sz="4400" b="1" dirty="0" err="1" smtClean="0">
                <a:solidFill>
                  <a:schemeClr val="accent1">
                    <a:lumMod val="75000"/>
                  </a:schemeClr>
                </a:solidFill>
              </a:rPr>
              <a:t>Retrotopia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 - Distopia </a:t>
            </a:r>
            <a:endParaRPr lang="it-IT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5719" y="1320800"/>
            <a:ext cx="9741817" cy="5537200"/>
          </a:xfrm>
        </p:spPr>
        <p:txBody>
          <a:bodyPr>
            <a:noAutofit/>
          </a:bodyPr>
          <a:lstStyle/>
          <a:p>
            <a:pPr algn="just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Con la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fine del 900 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vengono a compimento i filoni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di sviluppo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ed 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modelli di convivenza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della ricostruzione e inizia una fase di </a:t>
            </a:r>
            <a:r>
              <a:rPr lang="it-IT" sz="2400" b="1" u="sng" dirty="0" smtClean="0">
                <a:solidFill>
                  <a:srgbClr val="FF0000"/>
                </a:solidFill>
              </a:rPr>
              <a:t>stallo ed i confusione </a:t>
            </a: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La </a:t>
            </a:r>
            <a:r>
              <a:rPr lang="it-IT" sz="2400" b="1" u="sng" dirty="0" err="1" smtClean="0">
                <a:solidFill>
                  <a:srgbClr val="FF0000"/>
                </a:solidFill>
              </a:rPr>
              <a:t>retrotopia</a:t>
            </a:r>
            <a:r>
              <a:rPr lang="it-IT" sz="2400" b="1" dirty="0" smtClean="0">
                <a:solidFill>
                  <a:srgbClr val="FF0000"/>
                </a:solidFill>
              </a:rPr>
              <a:t> di Zygmund BAUMANN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: “Abbiamo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invertito la rotta e navighiamo a ritroso. Il futuro è finito alla gogna e il passato è stato spostato tra i crediti, rivalutato, a torto o a ragione, come spazio in cui le speranze non sono ancora screditate. Sono gli anni della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retrotopia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.” </a:t>
            </a:r>
            <a:endParaRPr lang="it-IT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E’ quella che Massimo Cacciari chiama la </a:t>
            </a:r>
            <a:r>
              <a:rPr lang="it-IT" sz="2400" b="1" u="sng" dirty="0">
                <a:solidFill>
                  <a:srgbClr val="FF0000"/>
                </a:solidFill>
              </a:rPr>
              <a:t>mancanza di un progetto </a:t>
            </a:r>
            <a:r>
              <a:rPr lang="it-IT" sz="2400" b="1" u="sng" dirty="0" smtClean="0">
                <a:solidFill>
                  <a:srgbClr val="FF0000"/>
                </a:solidFill>
              </a:rPr>
              <a:t>collettivo</a:t>
            </a:r>
            <a:r>
              <a:rPr lang="it-IT" sz="20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L’homo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democraticus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et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consumans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, da lui evocato,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sostanzialmente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rifugge da qualsiasi forma di “fini condivisi”. Con il risultato di autoridursi a mera funzione, e di perdere ogni possibile soggettività, nella rete telematica, come nel lavoro, come nel sociale. </a:t>
            </a:r>
            <a:endParaRPr lang="it-IT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Nascono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così i “</a:t>
            </a:r>
            <a:r>
              <a:rPr lang="it-IT" sz="2400" b="1" u="sng" dirty="0" err="1">
                <a:solidFill>
                  <a:srgbClr val="FF0000"/>
                </a:solidFill>
              </a:rPr>
              <a:t>nonluoghi</a:t>
            </a:r>
            <a:r>
              <a:rPr lang="it-IT" sz="2400" b="1" u="sng" dirty="0">
                <a:solidFill>
                  <a:srgbClr val="FF0000"/>
                </a:solidFill>
              </a:rPr>
              <a:t>” </a:t>
            </a:r>
            <a:r>
              <a:rPr lang="it-IT" sz="2000" b="1" u="sng" dirty="0">
                <a:solidFill>
                  <a:schemeClr val="accent1">
                    <a:lumMod val="75000"/>
                  </a:schemeClr>
                </a:solidFill>
              </a:rPr>
              <a:t>(Marc Augé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), le “occasioni mancate”, lo sradicamento, i “</a:t>
            </a:r>
            <a:r>
              <a:rPr lang="it-IT" sz="2400" b="1" u="sng" dirty="0" err="1">
                <a:solidFill>
                  <a:srgbClr val="FF0000"/>
                </a:solidFill>
              </a:rPr>
              <a:t>netslaves</a:t>
            </a:r>
            <a:r>
              <a:rPr lang="it-IT" sz="2400" b="1" u="sng" dirty="0">
                <a:solidFill>
                  <a:srgbClr val="FF0000"/>
                </a:solidFill>
              </a:rPr>
              <a:t>”</a:t>
            </a:r>
            <a:r>
              <a:rPr lang="it-IT" sz="2000" b="1" u="sng" dirty="0">
                <a:solidFill>
                  <a:schemeClr val="accent1">
                    <a:lumMod val="75000"/>
                  </a:schemeClr>
                </a:solidFill>
              </a:rPr>
              <a:t> (gli schiavi della rete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)”.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7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23549" y="443837"/>
            <a:ext cx="8596668" cy="1025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L’Italia a pile scariche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9764" y="1469362"/>
            <a:ext cx="8504238" cy="4572000"/>
          </a:xfrm>
          <a:gradFill flip="none" rotWithShape="1">
            <a:gsLst>
              <a:gs pos="0">
                <a:srgbClr val="FFCC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rtlCol="0">
            <a:normAutofit/>
          </a:bodyPr>
          <a:lstStyle/>
          <a:p>
            <a:pPr marL="540000" indent="-540000" eaLnBrk="1" fontAlgn="auto" hangingPunct="1">
              <a:spcAft>
                <a:spcPts val="0"/>
              </a:spcAft>
              <a:buNone/>
              <a:defRPr/>
            </a:pPr>
            <a:r>
              <a:rPr lang="it-IT" dirty="0" smtClean="0"/>
              <a:t>A.	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Stazionarietà prolungata </a:t>
            </a:r>
            <a:r>
              <a:rPr lang="it-IT" sz="2400" b="1" i="1" dirty="0"/>
              <a:t>(aspettative, sviluppo economico, mobilità) </a:t>
            </a:r>
            <a:r>
              <a:rPr lang="it-IT" sz="2400" b="1" dirty="0"/>
              <a:t>		      </a:t>
            </a:r>
          </a:p>
          <a:p>
            <a:pPr marL="540000" indent="-540000" eaLnBrk="1" fontAlgn="auto" hangingPunct="1">
              <a:spcAft>
                <a:spcPts val="0"/>
              </a:spcAft>
              <a:buNone/>
              <a:defRPr/>
            </a:pPr>
            <a:endParaRPr lang="it-IT" sz="2400" b="1" dirty="0"/>
          </a:p>
          <a:p>
            <a:pPr marL="540000" indent="-540000" eaLnBrk="1" fontAlgn="auto" hangingPunct="1">
              <a:spcAft>
                <a:spcPts val="0"/>
              </a:spcAft>
              <a:buNone/>
              <a:defRPr/>
            </a:pPr>
            <a:r>
              <a:rPr lang="it-IT" sz="2400" b="1" dirty="0" smtClean="0"/>
              <a:t>B. 	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Mancata accumulazione </a:t>
            </a:r>
            <a:r>
              <a:rPr lang="it-IT" sz="2400" b="1" i="1" dirty="0"/>
              <a:t>(capitale sociale e culturale, innovazione)                                </a:t>
            </a:r>
          </a:p>
          <a:p>
            <a:pPr marL="540000" indent="-540000" eaLnBrk="1" fontAlgn="auto" hangingPunct="1">
              <a:spcAft>
                <a:spcPts val="0"/>
              </a:spcAft>
              <a:buNone/>
              <a:defRPr/>
            </a:pPr>
            <a:r>
              <a:rPr lang="it-IT" sz="2400" b="1" dirty="0"/>
              <a:t>				</a:t>
            </a:r>
          </a:p>
          <a:p>
            <a:pPr marL="540000" indent="-540000" eaLnBrk="1" fontAlgn="auto" hangingPunct="1">
              <a:spcAft>
                <a:spcPts val="0"/>
              </a:spcAft>
              <a:buFont typeface="Wingdings" pitchFamily="2" charset="2"/>
              <a:buAutoNum type="alphaUcPeriod" startAt="3"/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Accelerazione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ritmi di vita e lavoro</a:t>
            </a:r>
          </a:p>
          <a:p>
            <a:pPr marL="540000" indent="-540000" eaLnBrk="1" fontAlgn="auto" hangingPunct="1">
              <a:spcAft>
                <a:spcPts val="0"/>
              </a:spcAft>
              <a:buFont typeface="Wingdings" pitchFamily="2" charset="2"/>
              <a:buAutoNum type="alphaUcPeriod" startAt="3"/>
              <a:defRPr/>
            </a:pP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540000" eaLnBrk="1" fontAlgn="auto" hangingPunct="1">
              <a:spcAft>
                <a:spcPts val="0"/>
              </a:spcAft>
              <a:buFont typeface="Wingdings" pitchFamily="2" charset="2"/>
              <a:buAutoNum type="alphaUcPeriod" startAt="3"/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Affollamento e isolamento (</a:t>
            </a:r>
            <a:r>
              <a:rPr lang="it-IT" sz="2400" i="1" dirty="0" smtClean="0"/>
              <a:t>soli nella folla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540000" eaLnBrk="1" fontAlgn="auto" hangingPunct="1">
              <a:spcAft>
                <a:spcPts val="0"/>
              </a:spcAft>
              <a:buFontTx/>
              <a:buChar char="-"/>
              <a:defRPr/>
            </a:pP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Segnaposto data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07983C-94FF-4094-B269-4205D2C434DD}" type="datetime1">
              <a:rPr lang="it-IT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24/02/2019</a:t>
            </a:fld>
            <a:endParaRPr lang="it-IT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A73B2-D7E0-46BB-8D58-35A339513E78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342" name="Segnaposto piè di pagina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0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4900" y="0"/>
            <a:ext cx="8596668" cy="1320800"/>
          </a:xfrm>
        </p:spPr>
        <p:txBody>
          <a:bodyPr/>
          <a:lstStyle/>
          <a:p>
            <a:r>
              <a:rPr lang="it-IT" dirty="0"/>
              <a:t>	</a:t>
            </a: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Prigionieri del presente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680" y="812801"/>
            <a:ext cx="9245600" cy="5614126"/>
          </a:xfrm>
        </p:spPr>
        <p:txBody>
          <a:bodyPr>
            <a:noAutofit/>
          </a:bodyPr>
          <a:lstStyle/>
          <a:p>
            <a:pPr algn="just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Un recentissimo libretto di Giuseppe De Rita e Antonio Galdo (Prigionieri del presente, come uscire dalla trappola della modernità, Einaudi 2018) è dedicato proprio a questo fenomeno. </a:t>
            </a:r>
            <a:endParaRPr lang="it-IT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Si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parla di una vera e propria </a:t>
            </a:r>
            <a:r>
              <a:rPr lang="it-IT" sz="2400" b="1" dirty="0">
                <a:solidFill>
                  <a:srgbClr val="FF0000"/>
                </a:solidFill>
              </a:rPr>
              <a:t>“</a:t>
            </a:r>
            <a:r>
              <a:rPr lang="it-IT" sz="2400" b="1" i="1" dirty="0">
                <a:solidFill>
                  <a:srgbClr val="FF0000"/>
                </a:solidFill>
              </a:rPr>
              <a:t>crisi antropologica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” dell’uomo occidentale, che “non riesce più a governare la modernità e ha smarrito la sua bussola più preziosa: il rapporto con il tempo lineare, l’unico in grado di preservare la nostra identità. Da qui la sottomissione ad un </a:t>
            </a:r>
            <a:r>
              <a:rPr lang="it-IT" sz="2000" b="1" u="sng" dirty="0">
                <a:solidFill>
                  <a:schemeClr val="accent1">
                    <a:lumMod val="75000"/>
                  </a:schemeClr>
                </a:solidFill>
              </a:rPr>
              <a:t>eterno presente, il tempo circolare, f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rantumato in un’incessante sequenza di attimi”. </a:t>
            </a:r>
            <a:endParaRPr lang="it-IT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ancora: “</a:t>
            </a:r>
            <a:r>
              <a:rPr lang="it-IT" sz="2400" b="1" u="sng" dirty="0">
                <a:solidFill>
                  <a:srgbClr val="FF0000"/>
                </a:solidFill>
              </a:rPr>
              <a:t>Un tempo senza memoria (passato) e senza slanci (futuro)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diventa liquido, e poi evapora, incastrato nell’affanno dell’attimo breve, brevissimo (presente). Sfumano le radici, solide ancore durante la navigazione della vita, e si appannano le aspettative, i sogni, le energie che fanno davvero crescere, on solo in senso anagrafico. Nella prigione del tempo snaturato, a un’unica dimensione, la civiltà occidentale deve misurarsi con un nuovo assioma: tuto è presente, esclusivamente presente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.”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3049" y="77960"/>
            <a:ext cx="8835752" cy="15113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solidFill>
                  <a:schemeClr val="accent1">
                    <a:lumMod val="75000"/>
                  </a:schemeClr>
                </a:solidFill>
              </a:rPr>
              <a:t>Ageneratività</a:t>
            </a:r>
            <a:r>
              <a:rPr lang="it-IT" sz="5400" b="1" dirty="0" smtClean="0">
                <a:solidFill>
                  <a:schemeClr val="accent1">
                    <a:lumMod val="75000"/>
                  </a:schemeClr>
                </a:solidFill>
              </a:rPr>
              <a:t>: virus </a:t>
            </a:r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del </a:t>
            </a:r>
            <a:r>
              <a:rPr lang="it-IT" sz="5400" b="1" dirty="0" smtClean="0">
                <a:solidFill>
                  <a:schemeClr val="accent1">
                    <a:lumMod val="75000"/>
                  </a:schemeClr>
                </a:solidFill>
              </a:rPr>
              <a:t>terzo millennio</a:t>
            </a:r>
            <a:endParaRPr lang="it-IT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2314" y="1557339"/>
            <a:ext cx="3527425" cy="3527425"/>
          </a:xfrm>
        </p:spPr>
        <p:txBody>
          <a:bodyPr rtlCol="0"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endParaRPr lang="it-IT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piè di pagina 10"/>
          <p:cNvSpPr>
            <a:spLocks noGrp="1"/>
          </p:cNvSpPr>
          <p:nvPr>
            <p:ph type="ftr" sz="quarter" idx="11"/>
          </p:nvPr>
        </p:nvSpPr>
        <p:spPr bwMode="auto">
          <a:xfrm>
            <a:off x="4367213" y="6492876"/>
            <a:ext cx="40322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it-IT" b="1" smtClean="0">
                <a:solidFill>
                  <a:prstClr val="white"/>
                </a:solidFill>
                <a:latin typeface="Times New Roman" pitchFamily="18" charset="0"/>
              </a:rPr>
              <a:t>Carla Collicelli Fondazione Censis</a:t>
            </a:r>
            <a:endParaRPr lang="it-IT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4" name="Piastra 3"/>
          <p:cNvSpPr/>
          <p:nvPr/>
        </p:nvSpPr>
        <p:spPr>
          <a:xfrm>
            <a:off x="1992314" y="1815737"/>
            <a:ext cx="6145846" cy="467713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Ageneratività</a:t>
            </a:r>
            <a:endParaRPr lang="it-IT" sz="4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4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dirty="0">
                <a:solidFill>
                  <a:srgbClr val="FF0000"/>
                </a:solidFill>
                <a:cs typeface="Arial" pitchFamily="34" charset="0"/>
              </a:rPr>
              <a:t>Ambiguità rispetto alla rigenerazione del capitale sociale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B2AA6-1A5D-403B-8E3D-65E98A9B896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3277" y="309155"/>
            <a:ext cx="8596668" cy="1320800"/>
          </a:xfrm>
        </p:spPr>
        <p:txBody>
          <a:bodyPr>
            <a:noAutofit/>
          </a:bodyPr>
          <a:lstStyle/>
          <a:p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2. Tecnologie e progresso</a:t>
            </a:r>
            <a:endParaRPr lang="it-IT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3277" y="1629956"/>
            <a:ext cx="8596668" cy="4692468"/>
          </a:xfrm>
        </p:spPr>
        <p:txBody>
          <a:bodyPr>
            <a:noAutofit/>
          </a:bodyPr>
          <a:lstStyle/>
          <a:p>
            <a:r>
              <a:rPr lang="it-IT" sz="2800" dirty="0"/>
              <a:t> </a:t>
            </a:r>
            <a:r>
              <a:rPr lang="it-IT" sz="3200" b="1" dirty="0">
                <a:solidFill>
                  <a:srgbClr val="FF0000"/>
                </a:solidFill>
              </a:rPr>
              <a:t>« La tecnologia, il progresso, come domarla e farne un retto uso» </a:t>
            </a:r>
          </a:p>
          <a:p>
            <a:pPr marL="0" indent="0">
              <a:buNone/>
            </a:pPr>
            <a:r>
              <a:rPr lang="it-IT" sz="2800" dirty="0"/>
              <a:t>	</a:t>
            </a:r>
            <a:r>
              <a:rPr lang="it-IT" sz="2000" dirty="0"/>
              <a:t>(</a:t>
            </a:r>
            <a:r>
              <a:rPr lang="it-IT" sz="2000" i="1" dirty="0"/>
              <a:t>Romano Guardini, La fine dell’epoca moderna, La 	</a:t>
            </a:r>
            <a:r>
              <a:rPr lang="it-IT" sz="2000" i="1" dirty="0" err="1"/>
              <a:t>Morcelliana</a:t>
            </a:r>
            <a:r>
              <a:rPr lang="it-IT" sz="2000" i="1" dirty="0"/>
              <a:t> 1950</a:t>
            </a:r>
            <a:r>
              <a:rPr lang="it-IT" sz="2000" dirty="0"/>
              <a:t>)</a:t>
            </a:r>
          </a:p>
          <a:p>
            <a:pPr algn="just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«Il problema centrale attorno a cui dovrà aggirarsi il lavoro della cultura futura e dalla cui soluzione dipenderà non solo il benessere o la miseria, ma la vita o la morte, è la potenza. Non il suo aumento, che questo avviene da sé, ma la via di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domarla e di farne un retto uso»</a:t>
            </a:r>
          </a:p>
          <a:p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0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774" y="0"/>
            <a:ext cx="9093683" cy="1320800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Quindi?</a:t>
            </a:r>
            <a:b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Nuova </a:t>
            </a: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società, nuova 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educazione</a:t>
            </a:r>
            <a:endParaRPr lang="it-IT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774" y="1320801"/>
            <a:ext cx="9768354" cy="5006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	AREE DI VITALITA’</a:t>
            </a:r>
          </a:p>
          <a:p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Volontariato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e terzo settore</a:t>
            </a:r>
          </a:p>
          <a:p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Economia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solidale, generatività, sostenibilità olistica, ecologia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integrale (Laudato si)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Ritorno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alla terra, alla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comunità</a:t>
            </a:r>
          </a:p>
          <a:p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2400" dirty="0"/>
              <a:t>“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Tutte le persone che hanno realizzato il loro sogno hanno capito che il primo passo per custodirlo era andare a bottega come facevano gli artisti di un tempo, </a:t>
            </a:r>
            <a:r>
              <a:rPr lang="it-IT" sz="2400" b="1" dirty="0">
                <a:solidFill>
                  <a:srgbClr val="FF0000"/>
                </a:solidFill>
              </a:rPr>
              <a:t>mettersi alla prova, imparare l’arte di creare e quindi di crescere” </a:t>
            </a:r>
          </a:p>
          <a:p>
            <a:pPr marL="0" indent="0">
              <a:buNone/>
            </a:pPr>
            <a:r>
              <a:rPr lang="it-IT" sz="2400" dirty="0"/>
              <a:t>(</a:t>
            </a:r>
            <a:r>
              <a:rPr lang="it-IT" sz="2000" i="1" dirty="0"/>
              <a:t>Alessandro D’</a:t>
            </a:r>
            <a:r>
              <a:rPr lang="it-IT" sz="2000" i="1" dirty="0" err="1"/>
              <a:t>Avenia</a:t>
            </a:r>
            <a:r>
              <a:rPr lang="it-IT" sz="2000" i="1" dirty="0"/>
              <a:t>, L’arte di essere fragili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249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>
          <a:xfrm>
            <a:off x="914400" y="351912"/>
            <a:ext cx="8218715" cy="7683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L’emergenza educativa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70675"/>
              </p:ext>
            </p:extLst>
          </p:nvPr>
        </p:nvGraphicFramePr>
        <p:xfrm>
          <a:off x="676656" y="1427573"/>
          <a:ext cx="8193024" cy="497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74826" y="5734051"/>
            <a:ext cx="8488363" cy="1008063"/>
          </a:xfrm>
        </p:spPr>
        <p:txBody>
          <a:bodyPr/>
          <a:lstStyle/>
          <a:p>
            <a:pPr>
              <a:defRPr/>
            </a:pPr>
            <a:endParaRPr lang="it-IT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B2AA6-1A5D-403B-8E3D-65E98A9B896B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16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3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>
          <a:xfrm>
            <a:off x="910046" y="28885"/>
            <a:ext cx="8478454" cy="1417638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>L’educazione necessaria</a:t>
            </a:r>
          </a:p>
        </p:txBody>
      </p:sp>
      <p:sp>
        <p:nvSpPr>
          <p:cNvPr id="49155" name="Segnaposto contenuto 2"/>
          <p:cNvSpPr>
            <a:spLocks noGrp="1"/>
          </p:cNvSpPr>
          <p:nvPr>
            <p:ph idx="1"/>
          </p:nvPr>
        </p:nvSpPr>
        <p:spPr>
          <a:xfrm>
            <a:off x="910046" y="955040"/>
            <a:ext cx="8741954" cy="5451447"/>
          </a:xfrm>
        </p:spPr>
        <p:txBody>
          <a:bodyPr>
            <a:normAutofit/>
          </a:bodyPr>
          <a:lstStyle/>
          <a:p>
            <a:r>
              <a:rPr lang="it-IT" sz="2600" b="1" i="1" dirty="0" smtClean="0"/>
              <a:t>Educazione</a:t>
            </a:r>
            <a:r>
              <a:rPr lang="it-IT" sz="2600" b="1" dirty="0" smtClean="0"/>
              <a:t> </a:t>
            </a:r>
            <a:r>
              <a:rPr lang="it-IT" sz="2600" b="1" dirty="0"/>
              <a:t>attraverso il </a:t>
            </a:r>
            <a:r>
              <a:rPr lang="it-IT" sz="2600" b="1" dirty="0" smtClean="0"/>
              <a:t>dialogo e la comunità</a:t>
            </a:r>
            <a:endParaRPr lang="it-IT" sz="2600" b="1" dirty="0"/>
          </a:p>
          <a:p>
            <a:r>
              <a:rPr lang="it-IT" sz="2600" b="1" i="1" dirty="0"/>
              <a:t>Contaminazione</a:t>
            </a:r>
            <a:r>
              <a:rPr lang="it-IT" sz="2600" b="1" dirty="0"/>
              <a:t> tra generazioni</a:t>
            </a:r>
          </a:p>
          <a:p>
            <a:r>
              <a:rPr lang="it-IT" sz="2600" b="1" i="1" dirty="0"/>
              <a:t>Contesto educativo largo</a:t>
            </a:r>
            <a:r>
              <a:rPr lang="it-IT" sz="2600" b="1" dirty="0"/>
              <a:t> attorno alle tradizionali agenzie di socializzazione ed istruzione </a:t>
            </a:r>
            <a:r>
              <a:rPr lang="it-IT" sz="2600" b="1" dirty="0" smtClean="0"/>
              <a:t> (associazionismo)</a:t>
            </a:r>
            <a:endParaRPr lang="it-IT" sz="2600" b="1" dirty="0"/>
          </a:p>
          <a:p>
            <a:r>
              <a:rPr lang="it-IT" sz="2600" b="1" dirty="0"/>
              <a:t>Porre al centro dello scambio </a:t>
            </a:r>
            <a:r>
              <a:rPr lang="it-IT" sz="2600" b="1" i="1" dirty="0"/>
              <a:t>i problemi veri della vita</a:t>
            </a:r>
          </a:p>
          <a:p>
            <a:r>
              <a:rPr lang="it-IT" sz="2600" b="1" dirty="0"/>
              <a:t>Puntare sulla </a:t>
            </a:r>
            <a:r>
              <a:rPr lang="it-IT" sz="2600" b="1" i="1" dirty="0"/>
              <a:t>autorevolezza</a:t>
            </a:r>
            <a:r>
              <a:rPr lang="it-IT" sz="2600" b="1" dirty="0"/>
              <a:t> </a:t>
            </a:r>
            <a:r>
              <a:rPr lang="it-IT" sz="2600" b="1" dirty="0" smtClean="0"/>
              <a:t>data da serietà,  onestà intellettuale, intensità </a:t>
            </a:r>
            <a:r>
              <a:rPr lang="it-IT" sz="2600" b="1" dirty="0"/>
              <a:t>del dialogo,  </a:t>
            </a:r>
            <a:r>
              <a:rPr lang="it-IT" sz="2600" b="1" dirty="0" smtClean="0"/>
              <a:t>ascolto</a:t>
            </a:r>
            <a:endParaRPr lang="it-IT" sz="2600" b="1" dirty="0"/>
          </a:p>
          <a:p>
            <a:r>
              <a:rPr lang="it-IT" sz="2600" b="1" i="1" dirty="0" smtClean="0"/>
              <a:t> </a:t>
            </a:r>
            <a:r>
              <a:rPr lang="it-IT" sz="2600" b="1" dirty="0" smtClean="0"/>
              <a:t>Ideare un nuovo </a:t>
            </a:r>
            <a:r>
              <a:rPr lang="it-IT" sz="2600" b="1" i="1" dirty="0"/>
              <a:t>Patto Formativo</a:t>
            </a:r>
          </a:p>
          <a:p>
            <a:endParaRPr lang="it-IT" sz="24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43672" y="6381329"/>
            <a:ext cx="4260056" cy="300831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DDE34-4C65-4E62-B66C-CF36CED9C6D8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67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6148" y="162560"/>
            <a:ext cx="8596668" cy="1091475"/>
          </a:xfrm>
        </p:spPr>
        <p:txBody>
          <a:bodyPr>
            <a:normAutofit fontScale="90000"/>
          </a:bodyPr>
          <a:lstStyle/>
          <a:p>
            <a:r>
              <a:rPr lang="it-IT" sz="53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it-IT" sz="5300" b="1" dirty="0">
                <a:solidFill>
                  <a:schemeClr val="accent1">
                    <a:lumMod val="75000"/>
                  </a:schemeClr>
                </a:solidFill>
              </a:rPr>
              <a:t>Le risorse dello scoutismo</a:t>
            </a:r>
            <a:br>
              <a:rPr lang="it-IT" sz="53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53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53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5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960" y="955041"/>
            <a:ext cx="8757919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Scout: tre novità</a:t>
            </a:r>
            <a:b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sulla vita comunitaria</a:t>
            </a:r>
            <a:endParaRPr lang="it-IT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Lavoro su di sé</a:t>
            </a:r>
          </a:p>
          <a:p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Contaminazione con la diversità</a:t>
            </a:r>
          </a:p>
          <a:p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Reciprocità</a:t>
            </a:r>
          </a:p>
          <a:p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(Avvenire 8 2014 C. Collicelli)</a:t>
            </a:r>
            <a:endParaRPr lang="it-IT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6664" y="804496"/>
            <a:ext cx="6374674" cy="515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1802" y="253632"/>
            <a:ext cx="8712200" cy="1081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Tre grandi temi al momento attuale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011415"/>
              </p:ext>
            </p:extLst>
          </p:nvPr>
        </p:nvGraphicFramePr>
        <p:xfrm>
          <a:off x="1044402" y="1737360"/>
          <a:ext cx="8229600" cy="456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855913" y="6308725"/>
            <a:ext cx="7016750" cy="477838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>
                <a:solidFill>
                  <a:schemeClr val="bg1"/>
                </a:solidFill>
              </a:rPr>
              <a:t>Carla Collicelli Fondazione Censis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Segnaposto piè di pagina 7"/>
          <p:cNvSpPr txBox="1">
            <a:spLocks/>
          </p:cNvSpPr>
          <p:nvPr/>
        </p:nvSpPr>
        <p:spPr>
          <a:xfrm>
            <a:off x="4648200" y="6500813"/>
            <a:ext cx="2895600" cy="285750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defRPr/>
            </a:pP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30CA-F514-4404-BCDC-92DA67FCAA5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0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77334" y="1700794"/>
            <a:ext cx="8504238" cy="4964165"/>
          </a:xfrm>
          <a:gradFill flip="none" rotWithShape="1">
            <a:gsLst>
              <a:gs pos="0">
                <a:srgbClr val="7030A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it-IT" sz="2800" b="1" dirty="0"/>
              <a:t>Rafforzare i fattori di protezione sociale (famiglia, casa, valori, fiducia, speranza</a:t>
            </a:r>
            <a:r>
              <a:rPr lang="it-IT" sz="2800" b="1" dirty="0" smtClean="0"/>
              <a:t>)</a:t>
            </a:r>
          </a:p>
          <a:p>
            <a:pPr marL="274320" indent="-274320">
              <a:buFont typeface="Wingdings 2"/>
              <a:buChar char=""/>
              <a:defRPr/>
            </a:pPr>
            <a:endParaRPr lang="it-IT" sz="2800" b="1" dirty="0"/>
          </a:p>
          <a:p>
            <a:pPr marL="274320" indent="-274320">
              <a:buFont typeface="Wingdings 2"/>
              <a:buChar char=""/>
              <a:defRPr/>
            </a:pPr>
            <a:r>
              <a:rPr lang="it-IT" sz="2800" b="1" dirty="0"/>
              <a:t>Creare comunità e dialogo per la condivisione, il mutuo aiuto, la solidarietà </a:t>
            </a:r>
            <a:endParaRPr lang="it-IT" sz="2800" b="1" dirty="0" smtClean="0"/>
          </a:p>
          <a:p>
            <a:pPr marL="274320" indent="-274320">
              <a:buFont typeface="Wingdings 2"/>
              <a:buChar char=""/>
              <a:defRPr/>
            </a:pPr>
            <a:endParaRPr lang="it-IT" sz="2800" b="1" dirty="0" smtClean="0"/>
          </a:p>
          <a:p>
            <a:pPr marL="274320" indent="-274320">
              <a:buFont typeface="Wingdings 2"/>
              <a:buChar char=""/>
              <a:defRPr/>
            </a:pPr>
            <a:r>
              <a:rPr lang="it-IT" sz="2800" b="1" dirty="0" smtClean="0"/>
              <a:t>Promuovere </a:t>
            </a:r>
            <a:r>
              <a:rPr lang="it-IT" sz="2800" b="1" dirty="0"/>
              <a:t>la cultura della sobrietà e del vero benessere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77334" y="211422"/>
            <a:ext cx="9006443" cy="148937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Soprattutto 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si lavora </a:t>
            </a: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in termini promozionali e non 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riparativi</a:t>
            </a:r>
            <a:endParaRPr lang="it-IT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822" name="Segnaposto piè di pagina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dirty="0">
              <a:latin typeface="Arial" charset="0"/>
            </a:endParaRPr>
          </a:p>
        </p:txBody>
      </p:sp>
      <p:sp>
        <p:nvSpPr>
          <p:cNvPr id="5427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6F2A09-6151-4251-9D59-6D2E8754D6B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5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1320800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>I rischi della demonizzazione dei nuovi media</a:t>
            </a:r>
            <a:endParaRPr lang="it-IT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680" y="2160589"/>
            <a:ext cx="8786322" cy="3880773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Umberto Eco </a:t>
            </a:r>
            <a:r>
              <a:rPr lang="it-IT" sz="2400" b="1" dirty="0" smtClean="0"/>
              <a:t>«I Social hanno dato parola a legioni di imbecilli»</a:t>
            </a:r>
          </a:p>
          <a:p>
            <a:endParaRPr lang="it-IT" sz="2400" b="1" dirty="0" smtClean="0"/>
          </a:p>
          <a:p>
            <a:r>
              <a:rPr lang="it-IT" sz="2400" b="1" dirty="0" err="1" smtClean="0">
                <a:solidFill>
                  <a:srgbClr val="FF0000"/>
                </a:solidFill>
              </a:rPr>
              <a:t>Theillard</a:t>
            </a:r>
            <a:r>
              <a:rPr lang="it-IT" sz="2400" b="1" dirty="0" smtClean="0">
                <a:solidFill>
                  <a:srgbClr val="FF0000"/>
                </a:solidFill>
              </a:rPr>
              <a:t> de </a:t>
            </a:r>
            <a:r>
              <a:rPr lang="it-IT" sz="2400" b="1" dirty="0" err="1" smtClean="0">
                <a:solidFill>
                  <a:srgbClr val="FF0000"/>
                </a:solidFill>
              </a:rPr>
              <a:t>Chardin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/>
              <a:t>«L’umanità si organizza progressivamente  in forme di reti sociali sempre più complesse in direzione di una sempre crescente integrazione ed unificazione, una sorta di coscienza collettiva o &lt;noosfera&gt;»</a:t>
            </a:r>
          </a:p>
          <a:p>
            <a:pPr marL="64008" indent="0">
              <a:buNone/>
            </a:pPr>
            <a:r>
              <a:rPr lang="it-IT" sz="2400" b="1" dirty="0"/>
              <a:t>	(da Leonardo Becchetti)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15680" y="6453337"/>
            <a:ext cx="4260056" cy="300831"/>
          </a:xfrm>
        </p:spPr>
        <p:txBody>
          <a:bodyPr/>
          <a:lstStyle/>
          <a:p>
            <a:r>
              <a:rPr lang="it-IT" smtClean="0"/>
              <a:t>Carla Collicelli Fondazione Censis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647E-5C7E-438B-8985-87D9E4D2C29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24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7963" y="26996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L’utopia </a:t>
            </a: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sostenibile di Enrico 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Giovannini e dell’ASviS </a:t>
            </a:r>
            <a:b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100" b="1" dirty="0" smtClean="0">
                <a:solidFill>
                  <a:schemeClr val="accent2">
                    <a:lumMod val="75000"/>
                  </a:schemeClr>
                </a:solidFill>
              </a:rPr>
              <a:t>(Alleanza italiana Sviluppo Sostenibile)</a:t>
            </a:r>
            <a:endParaRPr lang="it-IT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Spazio alla immaginazione!</a:t>
            </a:r>
          </a:p>
          <a:p>
            <a:pPr algn="just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Proprio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dal sogno e dal valore della immaginazione prende le mosse il contributo di Enrico Giovannini (economista, ex dirigente OCSE e presidente ISTAT, attualmente portavoce di ASviS), che nel suo “L’utopia sostenibile” (Laterza 2018) sostiene la necessità di </a:t>
            </a:r>
            <a:r>
              <a:rPr lang="it-IT" sz="2800" b="1" dirty="0">
                <a:solidFill>
                  <a:srgbClr val="FF0000"/>
                </a:solidFill>
              </a:rPr>
              <a:t>ridare spazio alla “immaginazione utopica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”(</a:t>
            </a:r>
            <a:r>
              <a:rPr lang="it-IT" sz="2400" b="1" i="1" dirty="0">
                <a:solidFill>
                  <a:schemeClr val="accent2">
                    <a:lumMod val="75000"/>
                  </a:schemeClr>
                </a:solidFill>
              </a:rPr>
              <a:t>utopia: meta ideale, a volte illusoria, ma anche raggiungibile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85080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376647"/>
            <a:ext cx="9091748" cy="1320800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Spezzare la </a:t>
            </a:r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>catena delle </a:t>
            </a: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organizzazioni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293749"/>
            <a:ext cx="9091074" cy="383241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“</a:t>
            </a:r>
            <a:r>
              <a:rPr lang="it-IT" sz="2400" b="1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L’organizzazione ideale è come una corda formata dall’intreccio di tanti fili che rappresentano tutti i suoi componenti, con le loro capacità e le loro personalità. Tanto più intrecciati e robusti sono i fili che la costituiscono, tanto più la corda sarà capace di sostenere la crescita dell’organizzazione. Non così, invece, con il modello a catena, la cui forza e resistenza sono quelle dell’anello più debole.</a:t>
            </a:r>
            <a:r>
              <a:rPr lang="it-IT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” (S. Zamagni)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Carla Collicelli Fondazione Censis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B2AA6-1A5D-403B-8E3D-65E98A9B896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2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7293" y="0"/>
            <a:ext cx="8596668" cy="1320800"/>
          </a:xfrm>
        </p:spPr>
        <p:txBody>
          <a:bodyPr>
            <a:noAutofit/>
          </a:bodyPr>
          <a:lstStyle/>
          <a:p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Sette pilastri dell’educazione secondo J. M. </a:t>
            </a:r>
            <a:r>
              <a:rPr lang="it-IT" sz="4400" b="1" dirty="0" err="1" smtClean="0">
                <a:solidFill>
                  <a:schemeClr val="accent1">
                    <a:lumMod val="75000"/>
                  </a:schemeClr>
                </a:solidFill>
              </a:rPr>
              <a:t>Bergoglio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24000"/>
            <a:ext cx="9096586" cy="5029199"/>
          </a:xfrm>
        </p:spPr>
        <p:txBody>
          <a:bodyPr>
            <a:normAutofit lnSpcReduction="10000"/>
          </a:bodyPr>
          <a:lstStyle/>
          <a:p>
            <a:r>
              <a:rPr lang="it-IT" sz="2000" b="1" dirty="0" err="1" smtClean="0"/>
              <a:t>1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.Educare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è integrare</a:t>
            </a:r>
            <a:r>
              <a:rPr lang="it-IT" sz="2000" b="1" dirty="0"/>
              <a:t>. Costruire una nazione e l’educazione non è un fatto esclusivamente individuale, ma popolare.</a:t>
            </a:r>
          </a:p>
          <a:p>
            <a:r>
              <a:rPr lang="it-IT" sz="2000" b="1" dirty="0" err="1" smtClean="0"/>
              <a:t>2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.Accogliere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e celebrare le diversità</a:t>
            </a:r>
            <a:r>
              <a:rPr lang="it-IT" sz="2000" b="1" dirty="0"/>
              <a:t>. Le differenze vanno considerate come «sfide» positive, risorse, non problemi</a:t>
            </a:r>
          </a:p>
          <a:p>
            <a:r>
              <a:rPr lang="it-IT" sz="2000" b="1" dirty="0" err="1" smtClean="0"/>
              <a:t>3.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Affrontare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il cambiamento antropologico</a:t>
            </a:r>
            <a:r>
              <a:rPr lang="it-IT" sz="2000" b="1" dirty="0"/>
              <a:t>. Le sfide educative oggi non sono più quelle di una volta.</a:t>
            </a:r>
          </a:p>
          <a:p>
            <a:r>
              <a:rPr lang="it-IT" sz="2000" b="1" dirty="0" err="1" smtClean="0"/>
              <a:t>4.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L’inquietudine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come motore </a:t>
            </a:r>
            <a:r>
              <a:rPr lang="it-IT" sz="2000" b="1" smtClean="0">
                <a:solidFill>
                  <a:schemeClr val="accent1">
                    <a:lumMod val="75000"/>
                  </a:schemeClr>
                </a:solidFill>
              </a:rPr>
              <a:t>educativo.</a:t>
            </a:r>
            <a:r>
              <a:rPr lang="it-IT" sz="2000" b="1" smtClean="0"/>
              <a:t>Non</a:t>
            </a:r>
            <a:r>
              <a:rPr lang="it-IT" sz="2000" b="1" dirty="0" smtClean="0"/>
              <a:t> </a:t>
            </a:r>
            <a:r>
              <a:rPr lang="it-IT" sz="2000" b="1" dirty="0"/>
              <a:t>c’è libertà se non c’è l’inquietudine. </a:t>
            </a:r>
          </a:p>
          <a:p>
            <a:r>
              <a:rPr lang="it-IT" sz="2000" b="1" dirty="0" err="1" smtClean="0"/>
              <a:t>5.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pedagogia della domanda</a:t>
            </a:r>
            <a:r>
              <a:rPr lang="it-IT" sz="2000" b="1" dirty="0"/>
              <a:t>. </a:t>
            </a:r>
            <a:r>
              <a:rPr lang="it-IT" sz="2000" b="1" dirty="0" smtClean="0"/>
              <a:t>Luogo </a:t>
            </a:r>
            <a:r>
              <a:rPr lang="it-IT" sz="2000" b="1" dirty="0"/>
              <a:t>dove vengono accolte tutte le </a:t>
            </a:r>
            <a:r>
              <a:rPr lang="it-IT" sz="2000" b="1" dirty="0" smtClean="0"/>
              <a:t>domande. </a:t>
            </a:r>
            <a:endParaRPr lang="it-IT" sz="2000" b="1" dirty="0"/>
          </a:p>
          <a:p>
            <a:r>
              <a:rPr lang="it-IT" sz="2000" b="1" dirty="0" err="1" smtClean="0"/>
              <a:t>6.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Non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maltrattare i limiti</a:t>
            </a:r>
            <a:r>
              <a:rPr lang="it-IT" sz="2000" b="1" dirty="0"/>
              <a:t>. riconoscere le differenze, i </a:t>
            </a:r>
            <a:r>
              <a:rPr lang="it-IT" sz="2000" b="1" dirty="0" err="1"/>
              <a:t>saperi</a:t>
            </a:r>
            <a:r>
              <a:rPr lang="it-IT" sz="2000" b="1" dirty="0"/>
              <a:t> preesistenti, le aspettative e finanche i limiti dei nostri ragazzi e delle loro </a:t>
            </a:r>
            <a:r>
              <a:rPr lang="it-IT" sz="2000" b="1" dirty="0" smtClean="0"/>
              <a:t>famiglie.</a:t>
            </a:r>
            <a:endParaRPr lang="it-IT" sz="2000" b="1" dirty="0"/>
          </a:p>
          <a:p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7.Vivere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una fecondità generativa e familiare</a:t>
            </a:r>
            <a:r>
              <a:rPr lang="it-IT" sz="2000" b="1" dirty="0"/>
              <a:t>. L’educazione non è una tecnica, ma una fecondità generativa. 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97274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76" y="959005"/>
            <a:ext cx="7538224" cy="54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uvola 2"/>
          <p:cNvSpPr/>
          <p:nvPr/>
        </p:nvSpPr>
        <p:spPr>
          <a:xfrm>
            <a:off x="6596742" y="1476103"/>
            <a:ext cx="2547257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Grazie per l’attenzione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20104" y="6268522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Carla Collicelli, c.collicelli.17@gmail.com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746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4282" y="0"/>
            <a:ext cx="8750156" cy="969264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Fenomenologie della 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modernità</a:t>
            </a:r>
            <a:endParaRPr lang="it-IT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1026" y="1384663"/>
            <a:ext cx="9034174" cy="5473337"/>
          </a:xfrm>
        </p:spPr>
        <p:txBody>
          <a:bodyPr>
            <a:noAutofit/>
          </a:bodyPr>
          <a:lstStyle/>
          <a:p>
            <a:r>
              <a:rPr lang="it-IT" sz="2800" b="1" u="sng" dirty="0">
                <a:solidFill>
                  <a:schemeClr val="accent1">
                    <a:lumMod val="75000"/>
                  </a:schemeClr>
                </a:solidFill>
              </a:rPr>
              <a:t>Femminilizzazione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del vissuto familiare e crisi del ruolo paterno (affettività, convivialità vs autorità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it-IT" sz="2800" b="1" u="sng" dirty="0" smtClean="0">
                <a:solidFill>
                  <a:schemeClr val="accent1">
                    <a:lumMod val="75000"/>
                  </a:schemeClr>
                </a:solidFill>
              </a:rPr>
              <a:t>“Evaporazione dell’autorità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” di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cui parlano Lacan e 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Recalcati</a:t>
            </a:r>
          </a:p>
          <a:p>
            <a:r>
              <a:rPr lang="it-IT" sz="2800" b="1" u="sng" dirty="0" smtClean="0">
                <a:solidFill>
                  <a:schemeClr val="accent1">
                    <a:lumMod val="75000"/>
                  </a:schemeClr>
                </a:solidFill>
              </a:rPr>
              <a:t>Convivialità e affetti, debolezza identitaria</a:t>
            </a:r>
            <a:endParaRPr lang="it-IT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it-IT" sz="2800" b="1" u="sng" dirty="0" smtClean="0">
                <a:solidFill>
                  <a:schemeClr val="accent1">
                    <a:lumMod val="75000"/>
                  </a:schemeClr>
                </a:solidFill>
              </a:rPr>
              <a:t>Crisi del rapporto intergenerazionale (distanza, alterità, genitore amico,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800" b="1" u="sng" dirty="0">
                <a:solidFill>
                  <a:schemeClr val="accent1">
                    <a:lumMod val="75000"/>
                  </a:schemeClr>
                </a:solidFill>
              </a:rPr>
              <a:t>Passioni tristi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(valori strumentali, 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iperstimolazione, paura del diverso) </a:t>
            </a:r>
          </a:p>
          <a:p>
            <a:r>
              <a:rPr lang="it-IT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Sovranismo</a:t>
            </a:r>
            <a:r>
              <a:rPr lang="it-IT" sz="2800" b="1" u="sng" dirty="0" smtClean="0">
                <a:solidFill>
                  <a:schemeClr val="accent1">
                    <a:lumMod val="75000"/>
                  </a:schemeClr>
                </a:solidFill>
              </a:rPr>
              <a:t>, populismo</a:t>
            </a:r>
            <a:endParaRPr lang="it-IT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0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910" y="180431"/>
            <a:ext cx="8682037" cy="10588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Fenomenologie </a:t>
            </a: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della 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modernità: </a:t>
            </a: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’interferenza </a:t>
            </a:r>
            <a:r>
              <a:rPr lang="it-IT" sz="4400" b="1" dirty="0">
                <a:solidFill>
                  <a:schemeClr val="accent1">
                    <a:lumMod val="75000"/>
                  </a:schemeClr>
                </a:solidFill>
              </a:rPr>
              <a:t>dei modelli di 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comunicazione</a:t>
            </a:r>
            <a:endParaRPr lang="it-IT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673" y="2194560"/>
            <a:ext cx="8686800" cy="4389120"/>
          </a:xfrm>
        </p:spPr>
        <p:txBody>
          <a:bodyPr>
            <a:normAutofit/>
          </a:bodyPr>
          <a:lstStyle/>
          <a:p>
            <a:r>
              <a:rPr lang="it-IT" altLang="it-IT" sz="2800" b="1" dirty="0"/>
              <a:t>Tv e dintorni nell’era </a:t>
            </a:r>
            <a:r>
              <a:rPr lang="it-IT" altLang="it-IT" sz="2800" b="1" dirty="0" smtClean="0"/>
              <a:t>mediatica</a:t>
            </a:r>
          </a:p>
          <a:p>
            <a:r>
              <a:rPr lang="it-IT" altLang="it-IT" sz="2800" b="1" dirty="0" smtClean="0"/>
              <a:t>Virtualità, fatuità</a:t>
            </a:r>
          </a:p>
          <a:p>
            <a:pPr eaLnBrk="1" hangingPunct="1"/>
            <a:r>
              <a:rPr lang="it-IT" altLang="it-IT" sz="2800" b="1" dirty="0" smtClean="0"/>
              <a:t>Allentarsi delle connessioni</a:t>
            </a:r>
          </a:p>
          <a:p>
            <a:pPr eaLnBrk="1" hangingPunct="1"/>
            <a:r>
              <a:rPr lang="it-IT" altLang="it-IT" sz="2800" b="1" i="1" dirty="0" smtClean="0"/>
              <a:t>Soft </a:t>
            </a:r>
            <a:r>
              <a:rPr lang="it-IT" altLang="it-IT" sz="2800" b="1" i="1" dirty="0" err="1" smtClean="0"/>
              <a:t>power</a:t>
            </a:r>
            <a:r>
              <a:rPr lang="it-IT" altLang="it-IT" sz="2800" b="1" i="1" dirty="0" smtClean="0"/>
              <a:t> </a:t>
            </a:r>
            <a:r>
              <a:rPr lang="it-IT" altLang="it-IT" sz="2800" b="1" dirty="0" smtClean="0"/>
              <a:t>dell’omologazione televisiva</a:t>
            </a:r>
          </a:p>
          <a:p>
            <a:pPr eaLnBrk="1" hangingPunct="1"/>
            <a:r>
              <a:rPr lang="it-IT" altLang="it-IT" sz="2800" b="1" dirty="0" smtClean="0"/>
              <a:t>Ampia informazione, ma scarso discernimento</a:t>
            </a:r>
          </a:p>
          <a:p>
            <a:pPr eaLnBrk="1" hangingPunct="1"/>
            <a:r>
              <a:rPr lang="it-IT" altLang="it-IT" sz="2800" b="1" dirty="0" smtClean="0"/>
              <a:t>Carenza di coerenza e consequenzialità comportamentali</a:t>
            </a: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277546-9AB6-4177-A65A-9C8D57889E76}" type="slidenum">
              <a:rPr lang="it-IT" altLang="it-IT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952910" y="6223924"/>
            <a:ext cx="5871619" cy="365125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289029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7315" y="189774"/>
            <a:ext cx="7786687" cy="1162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4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Una società onnivora e della sperimentazione continuata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656648"/>
              </p:ext>
            </p:extLst>
          </p:nvPr>
        </p:nvGraphicFramePr>
        <p:xfrm>
          <a:off x="1410277" y="1697961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70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51785" y="6525344"/>
            <a:ext cx="3024931" cy="260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647E-5C7E-438B-8985-87D9E4D2C29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3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71EB-A776-41EA-8AAE-90F2A7884276}" type="slidenum">
              <a:rPr lang="it-IT" smtClean="0"/>
              <a:t>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880"/>
            <a:ext cx="8596668" cy="664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3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0214" y="203200"/>
            <a:ext cx="8596668" cy="1320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</a:rPr>
              <a:t>Alterità: da chi ci si sente più distanti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(Roma e  10 capitali del mondo)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909923"/>
            <a:ext cx="8596668" cy="3880773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it-IT" b="1" dirty="0" smtClean="0"/>
          </a:p>
          <a:p>
            <a:pPr>
              <a:buFont typeface="Arial" charset="0"/>
              <a:buChar char="•"/>
              <a:defRPr/>
            </a:pPr>
            <a:r>
              <a:rPr lang="it-IT" sz="3200" b="1" dirty="0" smtClean="0"/>
              <a:t>Altra classe sociale 34,2% (26,0%)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b="1" dirty="0" smtClean="0"/>
              <a:t>Altra etnia 25,6% (17,9%)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b="1" dirty="0" smtClean="0"/>
              <a:t>Altra religione 18,0% (18,2%)</a:t>
            </a:r>
          </a:p>
          <a:p>
            <a:pPr>
              <a:buFont typeface="Arial" charset="0"/>
              <a:buChar char="•"/>
              <a:defRPr/>
            </a:pPr>
            <a:r>
              <a:rPr lang="it-IT" sz="3200" b="1" dirty="0" smtClean="0"/>
              <a:t>Altro paese 12,8% (26%)</a:t>
            </a:r>
          </a:p>
          <a:p>
            <a:pPr>
              <a:buFont typeface="Arial" charset="0"/>
              <a:buChar char="•"/>
              <a:defRPr/>
            </a:pPr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5367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1D6093-2D35-4379-8C7F-75447D172EE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71EB-A776-41EA-8AAE-90F2A7884276}" type="slidenum">
              <a:rPr lang="it-IT" smtClean="0"/>
              <a:t>8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91" y="129177"/>
            <a:ext cx="7987211" cy="643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9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910090" y="390433"/>
            <a:ext cx="8596668" cy="1320800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accent1">
                    <a:lumMod val="75000"/>
                  </a:schemeClr>
                </a:solidFill>
              </a:rPr>
              <a:t>Le «passioni </a:t>
            </a:r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tristi»</a:t>
            </a: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677334" y="1275511"/>
            <a:ext cx="8596668" cy="4521785"/>
          </a:xfrm>
        </p:spPr>
        <p:txBody>
          <a:bodyPr>
            <a:normAutofit/>
          </a:bodyPr>
          <a:lstStyle/>
          <a:p>
            <a:endParaRPr lang="it-IT" sz="2800" b="1" dirty="0" smtClean="0"/>
          </a:p>
          <a:p>
            <a:endParaRPr lang="it-IT" b="1" dirty="0" smtClean="0"/>
          </a:p>
          <a:p>
            <a:r>
              <a:rPr lang="it-IT" sz="3200" b="1" dirty="0" smtClean="0"/>
              <a:t>«Con questa espressione Spinoza  non designava la tristezza del pianto ma  </a:t>
            </a:r>
            <a:r>
              <a:rPr lang="it-IT" sz="3600" b="1" dirty="0" smtClean="0">
                <a:solidFill>
                  <a:srgbClr val="FF0000"/>
                </a:solidFill>
              </a:rPr>
              <a:t>l’impotenza e la disgregazione.»</a:t>
            </a:r>
          </a:p>
          <a:p>
            <a:r>
              <a:rPr lang="it-IT" sz="3200" b="1" dirty="0" smtClean="0"/>
              <a:t>«E’ tramontata l’idea del </a:t>
            </a:r>
            <a:r>
              <a:rPr lang="it-IT" sz="3600" b="1" dirty="0" smtClean="0">
                <a:solidFill>
                  <a:srgbClr val="FF0000"/>
                </a:solidFill>
              </a:rPr>
              <a:t>futuro come promessa»</a:t>
            </a:r>
          </a:p>
          <a:p>
            <a:r>
              <a:rPr lang="it-IT" sz="2800" b="1" dirty="0" smtClean="0"/>
              <a:t>(</a:t>
            </a:r>
            <a:r>
              <a:rPr lang="it-IT" sz="2800" b="1" dirty="0" err="1" smtClean="0"/>
              <a:t>Benasayag</a:t>
            </a:r>
            <a:r>
              <a:rPr lang="it-IT" sz="2800" b="1" dirty="0" smtClean="0"/>
              <a:t> e </a:t>
            </a:r>
            <a:r>
              <a:rPr lang="it-IT" sz="2800" b="1" dirty="0" err="1" smtClean="0"/>
              <a:t>Schmit</a:t>
            </a:r>
            <a:r>
              <a:rPr lang="it-IT" sz="2800" b="1" dirty="0" smtClean="0"/>
              <a:t>)</a:t>
            </a:r>
          </a:p>
          <a:p>
            <a:endParaRPr lang="it-IT" sz="28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7050C-3EC9-4A30-ACC8-18D46CAFC081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251559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</TotalTime>
  <Words>1211</Words>
  <Application>Microsoft Office PowerPoint</Application>
  <PresentationFormat>Widescreen</PresentationFormat>
  <Paragraphs>145</Paragraphs>
  <Slides>25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Sfaccettatura</vt:lpstr>
      <vt:lpstr>Società, futuro, educazione degli adulti, Masci</vt:lpstr>
      <vt:lpstr>Tre grandi temi al momento attuale</vt:lpstr>
      <vt:lpstr>Fenomenologie della modernità</vt:lpstr>
      <vt:lpstr>Fenomenologie della modernità: l’interferenza dei modelli di comunicazione</vt:lpstr>
      <vt:lpstr>Una società onnivora e della sperimentazione continuata</vt:lpstr>
      <vt:lpstr>Presentazione standard di PowerPoint</vt:lpstr>
      <vt:lpstr>Alterità: da chi ci si sente più distanti (Roma e  10 capitali del mondo)</vt:lpstr>
      <vt:lpstr>Presentazione standard di PowerPoint</vt:lpstr>
      <vt:lpstr>Le «passioni tristi»</vt:lpstr>
      <vt:lpstr>Oltre la psicologia Utopia - Retrotopia - Distopia </vt:lpstr>
      <vt:lpstr>L’Italia a pile scariche </vt:lpstr>
      <vt:lpstr> Prigionieri del presente</vt:lpstr>
      <vt:lpstr> Ageneratività: virus del terzo millennio</vt:lpstr>
      <vt:lpstr>2. Tecnologie e progresso</vt:lpstr>
      <vt:lpstr>Quindi? Nuova società, nuova educazione</vt:lpstr>
      <vt:lpstr>L’emergenza educativa</vt:lpstr>
      <vt:lpstr>L’educazione necessaria</vt:lpstr>
      <vt:lpstr> Le risorse dello scoutismo  </vt:lpstr>
      <vt:lpstr>Scout: tre novità sulla vita comunitaria</vt:lpstr>
      <vt:lpstr>Soprattutto si lavora in termini promozionali e non riparativi</vt:lpstr>
      <vt:lpstr>I rischi della demonizzazione dei nuovi media</vt:lpstr>
      <vt:lpstr>L’utopia sostenibile di Enrico Giovannini e dell’ASviS  (Alleanza italiana Sviluppo Sostenibile)</vt:lpstr>
      <vt:lpstr>Spezzare la catena delle organizzazioni</vt:lpstr>
      <vt:lpstr>Sette pilastri dell’educazione secondo J. M. Bergoglio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Giovani e spiritualità: indagini e riflessioni</dc:title>
  <dc:creator>Utente Windows</dc:creator>
  <cp:lastModifiedBy>User</cp:lastModifiedBy>
  <cp:revision>277</cp:revision>
  <dcterms:created xsi:type="dcterms:W3CDTF">2017-10-11T10:39:45Z</dcterms:created>
  <dcterms:modified xsi:type="dcterms:W3CDTF">2019-02-24T08:26:16Z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