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952B"/>
    <a:srgbClr val="418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43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96510717-F338-493D-AAB6-F176A05666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623ABB4-AE1A-4A8D-AD45-5C7AE620D8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232F668-3B9A-4C01-94C7-03D40ECA2E6A}" type="datetimeFigureOut">
              <a:rPr lang="it-IT"/>
              <a:pPr>
                <a:defRPr/>
              </a:pPr>
              <a:t>10/04/2021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E973AB8-179C-479C-8F34-50B99D4F2E2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902CF6F-E60A-4D41-BB7C-3196E5F446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DB0EE50-FE5A-4642-952A-BE7CFAB2640B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E84005-3FDA-4B79-AF32-65BF713A8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2D1B8-BCC0-4466-AF1E-67277A07EBC8}" type="datetimeFigureOut">
              <a:rPr lang="it-IT"/>
              <a:pPr>
                <a:defRPr/>
              </a:pPr>
              <a:t>10/04/2021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7E13CB8-B5F8-4ADC-8486-51AEB0CCB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57069A-E04F-441D-A931-DE4A4ABBB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9C925-FEC1-4C71-BD2F-CB2396E8069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5047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276E05-B1DB-41D4-A2A1-8243195AD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5E1DA-C99D-40EC-B172-4EFCCCCD3348}" type="datetimeFigureOut">
              <a:rPr lang="it-IT"/>
              <a:pPr>
                <a:defRPr/>
              </a:pPr>
              <a:t>10/04/2021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65FCA5-387B-4DDF-A2A6-FF86C6FC6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C227E0-E18A-4B23-970B-70511DC54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53195-C3E9-4194-9D92-A7F76301577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29569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3C2883-9C87-4F08-8165-78930A98B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25FB8-3950-46CC-BFAD-4D0B392CD24A}" type="datetimeFigureOut">
              <a:rPr lang="it-IT"/>
              <a:pPr>
                <a:defRPr/>
              </a:pPr>
              <a:t>10/04/2021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6DD8D3-62B5-4EF9-9E8F-431E63EBE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B179BD-BC6C-4715-82C1-A32B246D3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CB2D1-84C0-4DE6-B0B4-EA9B541EC31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3279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37CAC7-1631-4B0B-BBB6-E674C8C2F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4C1FC-2631-426A-94BF-11676CBA3175}" type="datetimeFigureOut">
              <a:rPr lang="it-IT"/>
              <a:pPr>
                <a:defRPr/>
              </a:pPr>
              <a:t>10/04/2021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33BA3A-9D0B-4F99-B14E-B305FD3B3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F88F33C-D275-4098-97EA-84C009C44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799BF-EFC0-407A-B827-C24AC54CEFD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7361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4DEB77-D811-4B2D-B904-F42A8E6F7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D953B-D2E7-4391-88DC-AA9A4B1F6CE7}" type="datetimeFigureOut">
              <a:rPr lang="it-IT"/>
              <a:pPr>
                <a:defRPr/>
              </a:pPr>
              <a:t>10/04/2021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FCDB70-F16D-4A57-AE5D-160FEF78E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76E8A1-6A4E-472C-8AC2-C556A3C0C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60E09-DD0C-45F1-BA7B-F2E7F68398D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1136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10A6E251-23DE-4E47-B99D-90348B599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0A715-28A6-4DAD-9876-933CB385493D}" type="datetimeFigureOut">
              <a:rPr lang="it-IT"/>
              <a:pPr>
                <a:defRPr/>
              </a:pPr>
              <a:t>10/04/2021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F0B806F6-850D-42FB-9EF3-77E690DCD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08B48CAE-847A-4B23-A45C-3A23D4FE7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8D5748-DE26-49F5-933E-DD128353E6B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96469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C578302C-8C31-4393-A8BD-1EB66DD6A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9CACE-62DE-433B-88DB-9BFFBFCBA087}" type="datetimeFigureOut">
              <a:rPr lang="it-IT"/>
              <a:pPr>
                <a:defRPr/>
              </a:pPr>
              <a:t>10/04/2021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19EADC79-FCC1-4A67-84E8-407305424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F9F1CDFC-DAD1-46B5-BDF6-5753FE80D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AB5B3-65BB-4FDC-A098-CBA1C3CC2AB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239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25E7CF52-35C7-43ED-A4C6-58AF57003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838DD-EFE0-440C-8718-0A05038C7F4E}" type="datetimeFigureOut">
              <a:rPr lang="it-IT"/>
              <a:pPr>
                <a:defRPr/>
              </a:pPr>
              <a:t>10/04/2021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C8F0DB91-04F7-4FEB-BA27-B40E2D106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61A477B7-D52D-438D-A6AB-E2B775E52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318E1-7BFF-4E44-B912-E9A61259CBA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1075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7CA04E67-6D6C-4111-98C8-4EF5F5DF6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3BC93-B03F-4C78-AD84-583522AE9FF7}" type="datetimeFigureOut">
              <a:rPr lang="it-IT"/>
              <a:pPr>
                <a:defRPr/>
              </a:pPr>
              <a:t>10/04/2021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9CD7CA29-E78D-4C97-820E-ADE109E1E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927183F4-FABD-4472-AD5C-397629C69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F5DAB-E737-4338-A467-124A7B94037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36926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13E5CDD1-A04B-4257-B98C-DB18C945A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E87B1-E2DD-4567-ADC9-34100063D09E}" type="datetimeFigureOut">
              <a:rPr lang="it-IT"/>
              <a:pPr>
                <a:defRPr/>
              </a:pPr>
              <a:t>10/04/2021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EE2CB826-E334-4163-BA97-2C4E43CAD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77F900BB-FA3B-4B30-8017-FB707C7E9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61524-572F-4B7F-8F42-05A59645D78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07879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E3954F29-C13A-4730-8375-A5033509A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2156A-531A-4E0D-83CE-E41176CAC34F}" type="datetimeFigureOut">
              <a:rPr lang="it-IT"/>
              <a:pPr>
                <a:defRPr/>
              </a:pPr>
              <a:t>10/04/2021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2D51D7E6-26D1-4F50-B461-FB8925451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7FE50818-2DE0-4650-BEB2-EBDF545FB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7857CD-CA79-4F8F-A4D0-8748D57AF9A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7252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C8FA7861-48C3-4924-BF03-B02D50E3EC6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5080DF29-F1CA-4F93-8C9F-E1BCC13441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B71D69-327F-499F-A92D-D708826301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66E5EC-A52B-4ACD-867C-1DE1C4A857D4}" type="datetimeFigureOut">
              <a:rPr lang="it-IT"/>
              <a:pPr>
                <a:defRPr/>
              </a:pPr>
              <a:t>10/04/2021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01FF85-67DE-42C6-8F38-2D774E465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3F1190-ED2C-4D01-A7A7-21EA2AC5C7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7AF761E-D6EB-45E7-B586-E7E6D74802F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>
            <a:extLst>
              <a:ext uri="{FF2B5EF4-FFF2-40B4-BE49-F238E27FC236}">
                <a16:creationId xmlns:a16="http://schemas.microsoft.com/office/drawing/2014/main" id="{7EAFD73B-0B71-4B0E-AE49-06B281BBC3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938" y="1643063"/>
            <a:ext cx="7772400" cy="1470025"/>
          </a:xfrm>
        </p:spPr>
        <p:txBody>
          <a:bodyPr/>
          <a:lstStyle/>
          <a:p>
            <a:r>
              <a:rPr lang="it-IT" altLang="it-IT" sz="2400">
                <a:solidFill>
                  <a:srgbClr val="002060"/>
                </a:solidFill>
              </a:rPr>
              <a:t>Webinar MASCI</a:t>
            </a:r>
            <a:br>
              <a:rPr lang="it-IT" altLang="it-IT">
                <a:solidFill>
                  <a:srgbClr val="002060"/>
                </a:solidFill>
              </a:rPr>
            </a:br>
            <a:r>
              <a:rPr lang="it-IT" altLang="it-IT">
                <a:solidFill>
                  <a:srgbClr val="002060"/>
                </a:solidFill>
              </a:rPr>
              <a:t>La custodia della “casa comune”</a:t>
            </a:r>
          </a:p>
        </p:txBody>
      </p:sp>
      <p:sp>
        <p:nvSpPr>
          <p:cNvPr id="2051" name="Sottotitolo 2">
            <a:extLst>
              <a:ext uri="{FF2B5EF4-FFF2-40B4-BE49-F238E27FC236}">
                <a16:creationId xmlns:a16="http://schemas.microsoft.com/office/drawing/2014/main" id="{57C4E3BA-CC1A-4546-A7F7-801DF96A6F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750" y="3214688"/>
            <a:ext cx="6400800" cy="614362"/>
          </a:xfrm>
        </p:spPr>
        <p:txBody>
          <a:bodyPr/>
          <a:lstStyle/>
          <a:p>
            <a:r>
              <a:rPr lang="it-IT" altLang="it-IT">
                <a:solidFill>
                  <a:srgbClr val="002060"/>
                </a:solidFill>
              </a:rPr>
              <a:t>Confronto </a:t>
            </a:r>
            <a:r>
              <a:rPr lang="it-IT" altLang="it-IT" i="1">
                <a:solidFill>
                  <a:srgbClr val="002060"/>
                </a:solidFill>
              </a:rPr>
              <a:t>Agenda 2030 </a:t>
            </a:r>
            <a:r>
              <a:rPr lang="it-IT" altLang="it-IT">
                <a:solidFill>
                  <a:srgbClr val="002060"/>
                </a:solidFill>
              </a:rPr>
              <a:t>e </a:t>
            </a:r>
            <a:r>
              <a:rPr lang="it-IT" altLang="it-IT" i="1">
                <a:solidFill>
                  <a:srgbClr val="002060"/>
                </a:solidFill>
              </a:rPr>
              <a:t>Laudato si’</a:t>
            </a:r>
          </a:p>
        </p:txBody>
      </p:sp>
      <p:sp>
        <p:nvSpPr>
          <p:cNvPr id="2052" name="CasellaDiTesto 3">
            <a:extLst>
              <a:ext uri="{FF2B5EF4-FFF2-40B4-BE49-F238E27FC236}">
                <a16:creationId xmlns:a16="http://schemas.microsoft.com/office/drawing/2014/main" id="{13B0051F-619B-467E-A141-3345FA796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572000"/>
            <a:ext cx="63579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r>
              <a:rPr lang="it-IT" altLang="it-IT">
                <a:solidFill>
                  <a:srgbClr val="002060"/>
                </a:solidFill>
              </a:rPr>
              <a:t>10 aprile 2021</a:t>
            </a:r>
          </a:p>
          <a:p>
            <a:pPr algn="r"/>
            <a:r>
              <a:rPr lang="it-IT" altLang="it-IT">
                <a:solidFill>
                  <a:srgbClr val="002060"/>
                </a:solidFill>
              </a:rPr>
              <a:t>Anna Maria Bianchi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0D0D51-B758-4F69-9193-67F178396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  <a:solidFill>
            <a:schemeClr val="tx2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000" dirty="0">
                <a:solidFill>
                  <a:srgbClr val="002060"/>
                </a:solidFill>
              </a:rPr>
              <a:t>Integrare ambiente e sviluppo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FA0CAC-894C-423A-9751-B2D0BC073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214937"/>
          </a:xfrm>
        </p:spPr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6300" dirty="0">
                <a:solidFill>
                  <a:srgbClr val="7030A0"/>
                </a:solidFill>
              </a:rPr>
              <a:t>Tratteggiare la tematica</a:t>
            </a:r>
          </a:p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i="1" dirty="0"/>
              <a:t>	</a:t>
            </a:r>
            <a:r>
              <a:rPr lang="it-IT" sz="5100" i="1" dirty="0">
                <a:solidFill>
                  <a:srgbClr val="002060"/>
                </a:solidFill>
              </a:rPr>
              <a:t>Preambolo  </a:t>
            </a:r>
            <a:r>
              <a:rPr lang="it-IT" sz="5100" dirty="0">
                <a:solidFill>
                  <a:srgbClr val="002060"/>
                </a:solidFill>
              </a:rPr>
              <a:t>proteggere il pianeta dal degrado</a:t>
            </a:r>
          </a:p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5100" i="1" dirty="0">
                <a:solidFill>
                  <a:srgbClr val="002060"/>
                </a:solidFill>
              </a:rPr>
              <a:t>       Dichiarazione</a:t>
            </a:r>
            <a:r>
              <a:rPr lang="it-IT" sz="5100" dirty="0">
                <a:solidFill>
                  <a:srgbClr val="002060"/>
                </a:solidFill>
              </a:rPr>
              <a:t> punti 4, 13, 31, 34, 50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2800" dirty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6300" dirty="0">
                <a:solidFill>
                  <a:srgbClr val="C00000"/>
                </a:solidFill>
              </a:rPr>
              <a:t>Obiettivi e finalità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5100" dirty="0">
                <a:solidFill>
                  <a:srgbClr val="002060"/>
                </a:solidFill>
              </a:rPr>
              <a:t>2,  6,  7,  9  11,  12,  13,  14,  15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2000" dirty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6300" dirty="0">
                <a:solidFill>
                  <a:schemeClr val="accent6">
                    <a:lumMod val="75000"/>
                  </a:schemeClr>
                </a:solidFill>
              </a:rPr>
              <a:t>Punti di attenzione e criticità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it-IT" sz="5100" dirty="0">
                <a:solidFill>
                  <a:srgbClr val="002060"/>
                </a:solidFill>
              </a:rPr>
              <a:t>Fondamentale l’integrazione di temi sociali e ambientali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it-IT" sz="5100" dirty="0">
                <a:solidFill>
                  <a:srgbClr val="002060"/>
                </a:solidFill>
              </a:rPr>
              <a:t>Qualche tensione fra gli obiettivi (es. orientamento alla crescita, protezione ambientale, diritti dei lavoratori) Rischio di chiudere in servizi o assistenza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it-IT" sz="5100" dirty="0">
                <a:solidFill>
                  <a:srgbClr val="002060"/>
                </a:solidFill>
              </a:rPr>
              <a:t>Manca una chiara visione “diagnostica” delle ragioni che hanno determinato la situazione attuale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833F6E-6DC5-4E24-A1BA-11D78FFB1F9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Integrare ambiente e sviluppo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7B2563-32B1-4925-96F6-B4503602E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418626"/>
                </a:solidFill>
              </a:rPr>
              <a:t>Valori condivisi su cui costruire</a:t>
            </a:r>
          </a:p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i="1" dirty="0"/>
              <a:t>	</a:t>
            </a:r>
            <a:r>
              <a:rPr lang="it-IT" dirty="0">
                <a:solidFill>
                  <a:srgbClr val="002060"/>
                </a:solidFill>
              </a:rPr>
              <a:t>Ecologia globale o sviluppo umano integrale (LS 137, 138)</a:t>
            </a:r>
          </a:p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002060"/>
                </a:solidFill>
              </a:rPr>
              <a:t>	Coniugare giustizia sociale e giustizia ambientale (LS 49)</a:t>
            </a:r>
          </a:p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002060"/>
                </a:solidFill>
              </a:rPr>
              <a:t>	Il clima è bene comune e collettivo (LS 23 e 95)</a:t>
            </a:r>
          </a:p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002060"/>
                </a:solidFill>
              </a:rPr>
              <a:t>	Solidarietà e giustizia fra generazioni (Caritas in </a:t>
            </a:r>
            <a:r>
              <a:rPr lang="it-IT" dirty="0" err="1">
                <a:solidFill>
                  <a:srgbClr val="002060"/>
                </a:solidFill>
              </a:rPr>
              <a:t>veritate</a:t>
            </a:r>
            <a:r>
              <a:rPr lang="it-IT" dirty="0">
                <a:solidFill>
                  <a:srgbClr val="002060"/>
                </a:solidFill>
              </a:rPr>
              <a:t> 48) </a:t>
            </a:r>
          </a:p>
          <a:p>
            <a:pPr fontAlgn="auto">
              <a:spcAft>
                <a:spcPts val="0"/>
              </a:spcAft>
              <a:defRPr/>
            </a:pPr>
            <a:endParaRPr lang="it-IT" sz="2000" dirty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C00000"/>
                </a:solidFill>
              </a:rPr>
              <a:t>Sfide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C00000"/>
                </a:solidFill>
              </a:rPr>
              <a:t>	  </a:t>
            </a:r>
            <a:r>
              <a:rPr lang="it-IT" sz="2800" dirty="0">
                <a:solidFill>
                  <a:srgbClr val="C00000"/>
                </a:solidFill>
              </a:rPr>
              <a:t>- Mettere in discussione alcuni modelli di sviluppo (LS 138)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C00000"/>
                </a:solidFill>
              </a:rPr>
              <a:t>- Ogni acquisto è una decisione morale (LS 206)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C00000"/>
                </a:solidFill>
              </a:rPr>
              <a:t>- Debito ecologico dei Paesi ricchi (LS 51 e 165)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C00000"/>
                </a:solidFill>
              </a:rPr>
              <a:t>- Mettere in discussione interessi costituiti (LS 26)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dirty="0">
              <a:solidFill>
                <a:srgbClr val="002060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>
            <a:extLst>
              <a:ext uri="{FF2B5EF4-FFF2-40B4-BE49-F238E27FC236}">
                <a16:creationId xmlns:a16="http://schemas.microsoft.com/office/drawing/2014/main" id="{66D5D19A-C0BD-4564-86DC-A182ADF08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  <a:solidFill>
            <a:srgbClr val="FFC000"/>
          </a:solidFill>
        </p:spPr>
        <p:txBody>
          <a:bodyPr/>
          <a:lstStyle/>
          <a:p>
            <a:r>
              <a:rPr lang="it-IT" altLang="it-IT">
                <a:solidFill>
                  <a:srgbClr val="002060"/>
                </a:solidFill>
              </a:rPr>
              <a:t>Qualche proposta concreta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90B717-E9B8-4EDE-9402-865B37794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786312"/>
          </a:xfrm>
        </p:spPr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200" dirty="0">
                <a:solidFill>
                  <a:srgbClr val="002060"/>
                </a:solidFill>
              </a:rPr>
              <a:t>Leggere le etichette dei prodotti che acquistiamo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4200" dirty="0">
                <a:solidFill>
                  <a:srgbClr val="002060"/>
                </a:solidFill>
              </a:rPr>
              <a:t>Boicottare le industrie che sfruttano il lavoro minorile o inquinano i Paesi dove producono o hanno scelto di </a:t>
            </a:r>
            <a:r>
              <a:rPr lang="it-IT" sz="4200" dirty="0" err="1">
                <a:solidFill>
                  <a:srgbClr val="002060"/>
                </a:solidFill>
              </a:rPr>
              <a:t>delocalizzare</a:t>
            </a:r>
            <a:r>
              <a:rPr lang="it-IT" sz="4200" dirty="0">
                <a:solidFill>
                  <a:srgbClr val="002060"/>
                </a:solidFill>
              </a:rPr>
              <a:t> per motivi di risparmio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4200" dirty="0">
                <a:solidFill>
                  <a:srgbClr val="002060"/>
                </a:solidFill>
              </a:rPr>
              <a:t>Acquistare nei negozi locali anche se costa un poco di più del supermercato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4200" dirty="0">
                <a:solidFill>
                  <a:srgbClr val="002060"/>
                </a:solidFill>
              </a:rPr>
              <a:t>Interrogarci seriamente sulla questione petrolio e sull’uso delle </a:t>
            </a:r>
            <a:r>
              <a:rPr lang="it-IT" sz="4200" dirty="0" err="1">
                <a:solidFill>
                  <a:srgbClr val="002060"/>
                </a:solidFill>
              </a:rPr>
              <a:t>royalties</a:t>
            </a:r>
            <a:endParaRPr lang="it-IT" sz="4200" dirty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4200" dirty="0">
                <a:solidFill>
                  <a:srgbClr val="002060"/>
                </a:solidFill>
              </a:rPr>
              <a:t>Considerare con attenzione i “piccoli gesti” quotidiani con i quali possiamo contribuire individualmente alla protezione dell’ambiente (attenzione ai rifiuti, cucinare solo il cibo che si può mangiare per evitare sprechi, uso di impianti di riscaldamento e climatizzatori, chiudere il rubinetto mentre ci si sbarba o ci si insapona, non eccedere nell’uso dei </a:t>
            </a:r>
            <a:r>
              <a:rPr lang="it-IT" sz="4200" dirty="0" err="1">
                <a:solidFill>
                  <a:srgbClr val="002060"/>
                </a:solidFill>
              </a:rPr>
              <a:t>detersivi…</a:t>
            </a:r>
            <a:r>
              <a:rPr lang="it-IT" sz="4200" dirty="0">
                <a:solidFill>
                  <a:srgbClr val="002060"/>
                </a:solidFill>
              </a:rPr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4200" dirty="0">
                <a:solidFill>
                  <a:srgbClr val="002060"/>
                </a:solidFill>
              </a:rPr>
              <a:t>Informarsi sulle proteste legate al mondo del lavoro e sostenere quelle giudicate giuste 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4200" dirty="0">
                <a:solidFill>
                  <a:srgbClr val="002060"/>
                </a:solidFill>
              </a:rPr>
              <a:t>Valutare gli esiti nel tempo delle nostre scelte (es. anche i pannelli solari andranno smaltiti)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4200" dirty="0">
                <a:solidFill>
                  <a:srgbClr val="002060"/>
                </a:solidFill>
              </a:rPr>
              <a:t>Diffondere la conoscenza della </a:t>
            </a:r>
            <a:r>
              <a:rPr lang="it-IT" sz="4200" i="1" dirty="0" err="1">
                <a:solidFill>
                  <a:srgbClr val="002060"/>
                </a:solidFill>
              </a:rPr>
              <a:t>Laudato</a:t>
            </a:r>
            <a:r>
              <a:rPr lang="it-IT" sz="4200" i="1" dirty="0">
                <a:solidFill>
                  <a:srgbClr val="002060"/>
                </a:solidFill>
              </a:rPr>
              <a:t> </a:t>
            </a:r>
            <a:r>
              <a:rPr lang="it-IT" sz="4200" i="1" dirty="0" err="1">
                <a:solidFill>
                  <a:srgbClr val="002060"/>
                </a:solidFill>
              </a:rPr>
              <a:t>si’</a:t>
            </a:r>
            <a:r>
              <a:rPr lang="it-IT" sz="4200" dirty="0">
                <a:solidFill>
                  <a:srgbClr val="002060"/>
                </a:solidFill>
              </a:rPr>
              <a:t> e dell’Agenda 2030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4200" dirty="0">
                <a:solidFill>
                  <a:srgbClr val="002060"/>
                </a:solidFill>
              </a:rPr>
              <a:t>Aderire a/organizzare campagne di protezione dell’ambiente</a:t>
            </a:r>
          </a:p>
          <a:p>
            <a:pPr fontAlgn="auto">
              <a:spcAft>
                <a:spcPts val="0"/>
              </a:spcAft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>
            <a:extLst>
              <a:ext uri="{FF2B5EF4-FFF2-40B4-BE49-F238E27FC236}">
                <a16:creationId xmlns:a16="http://schemas.microsoft.com/office/drawing/2014/main" id="{6741701B-5011-4C10-B4AA-6F28A4A23C9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it-IT" altLang="it-IT">
                <a:solidFill>
                  <a:srgbClr val="002060"/>
                </a:solidFill>
              </a:rPr>
              <a:t>Qualche proposta concreta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E454E2-A990-4EB6-9D2A-419359452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2000250"/>
            <a:ext cx="8229600" cy="4429125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3800" dirty="0">
                <a:solidFill>
                  <a:srgbClr val="002060"/>
                </a:solidFill>
              </a:rPr>
              <a:t>In vista della Giornata della Terra 22 aprile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1200" dirty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Una celebrazione nel/con il creato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Piantare un albero autoctono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Un’azione dimostrativa come pulire dalla plastica o dai rifiuti in genere un angolo del paese/quartiere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Adottare un angolo, un edificio, un monumento del paese e impegnarsi per tutto l’anno ad abbellirlo, custodirlo, farlo conoscere (vedi i borghi d’Italia)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…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002060"/>
                </a:solidFill>
              </a:rPr>
              <a:t>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>
            <a:extLst>
              <a:ext uri="{FF2B5EF4-FFF2-40B4-BE49-F238E27FC236}">
                <a16:creationId xmlns:a16="http://schemas.microsoft.com/office/drawing/2014/main" id="{7F9EDF26-50CB-4481-A76B-C8700C9F74FD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altLang="it-IT">
                <a:solidFill>
                  <a:srgbClr val="002060"/>
                </a:solidFill>
              </a:rPr>
              <a:t>Elementi che accomunano</a:t>
            </a:r>
          </a:p>
        </p:txBody>
      </p:sp>
      <p:sp>
        <p:nvSpPr>
          <p:cNvPr id="3075" name="Segnaposto contenuto 2">
            <a:extLst>
              <a:ext uri="{FF2B5EF4-FFF2-40B4-BE49-F238E27FC236}">
                <a16:creationId xmlns:a16="http://schemas.microsoft.com/office/drawing/2014/main" id="{2C98C14D-5153-44A8-8AF3-71AD6E7F9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785938"/>
            <a:ext cx="8229600" cy="4525962"/>
          </a:xfrm>
        </p:spPr>
        <p:txBody>
          <a:bodyPr/>
          <a:lstStyle/>
          <a:p>
            <a:r>
              <a:rPr lang="it-IT" altLang="it-IT">
                <a:solidFill>
                  <a:srgbClr val="7030A0"/>
                </a:solidFill>
              </a:rPr>
              <a:t>Lo “speciale” anno 2015</a:t>
            </a:r>
          </a:p>
          <a:p>
            <a:endParaRPr lang="it-IT" altLang="it-IT" sz="2400">
              <a:solidFill>
                <a:srgbClr val="7030A0"/>
              </a:solidFill>
            </a:endParaRPr>
          </a:p>
          <a:p>
            <a:r>
              <a:rPr lang="it-IT" altLang="it-IT">
                <a:solidFill>
                  <a:srgbClr val="00B050"/>
                </a:solidFill>
              </a:rPr>
              <a:t>Dignità della persona umana</a:t>
            </a:r>
          </a:p>
          <a:p>
            <a:endParaRPr lang="it-IT" altLang="it-IT" sz="2400">
              <a:solidFill>
                <a:srgbClr val="00B050"/>
              </a:solidFill>
            </a:endParaRPr>
          </a:p>
          <a:p>
            <a:r>
              <a:rPr lang="it-IT" altLang="it-IT">
                <a:solidFill>
                  <a:srgbClr val="FF0000"/>
                </a:solidFill>
              </a:rPr>
              <a:t>Interconnessione</a:t>
            </a:r>
          </a:p>
          <a:p>
            <a:pPr lvl="1"/>
            <a:r>
              <a:rPr lang="it-IT" altLang="it-IT">
                <a:solidFill>
                  <a:srgbClr val="FF0000"/>
                </a:solidFill>
              </a:rPr>
              <a:t>Responsabilità</a:t>
            </a:r>
          </a:p>
          <a:p>
            <a:pPr lvl="1"/>
            <a:r>
              <a:rPr lang="it-IT" altLang="it-IT">
                <a:solidFill>
                  <a:srgbClr val="FF0000"/>
                </a:solidFill>
              </a:rPr>
              <a:t>Politica</a:t>
            </a:r>
          </a:p>
          <a:p>
            <a:pPr lvl="1"/>
            <a:r>
              <a:rPr lang="it-IT" altLang="it-IT">
                <a:solidFill>
                  <a:srgbClr val="FF0000"/>
                </a:solidFill>
              </a:rPr>
              <a:t>Sostenibilità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>
            <a:extLst>
              <a:ext uri="{FF2B5EF4-FFF2-40B4-BE49-F238E27FC236}">
                <a16:creationId xmlns:a16="http://schemas.microsoft.com/office/drawing/2014/main" id="{FFCDF39B-83ED-41E7-B8D0-B99546D4FC2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it-IT" altLang="it-IT">
                <a:solidFill>
                  <a:srgbClr val="002060"/>
                </a:solidFill>
              </a:rPr>
              <a:t>Agenda 2030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62F0C3-4D6F-4536-8054-A4C7D39C4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Punti rilevanti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it-IT" dirty="0">
                <a:solidFill>
                  <a:srgbClr val="49952B"/>
                </a:solidFill>
              </a:rPr>
              <a:t>Preambolo</a:t>
            </a:r>
            <a:r>
              <a:rPr lang="it-IT" dirty="0">
                <a:solidFill>
                  <a:srgbClr val="002060"/>
                </a:solidFill>
              </a:rPr>
              <a:t>: pace e collaborazione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Dichiarazione</a:t>
            </a:r>
            <a:r>
              <a:rPr lang="it-IT" dirty="0">
                <a:solidFill>
                  <a:srgbClr val="002060"/>
                </a:solidFill>
              </a:rPr>
              <a:t>: </a:t>
            </a:r>
          </a:p>
          <a:p>
            <a:pPr lvl="3" fontAlgn="auto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18 	OSS e traguardi sono indivisibili</a:t>
            </a:r>
          </a:p>
          <a:p>
            <a:pPr lvl="3" fontAlgn="auto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9		crescita economica	</a:t>
            </a:r>
          </a:p>
          <a:p>
            <a:pPr lvl="3" fontAlgn="auto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12	responsabilità differenziate</a:t>
            </a:r>
          </a:p>
          <a:p>
            <a:pPr lvl="3" fontAlgn="auto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41	finanziamenti combinati pubblico e privato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>
            <a:extLst>
              <a:ext uri="{FF2B5EF4-FFF2-40B4-BE49-F238E27FC236}">
                <a16:creationId xmlns:a16="http://schemas.microsoft.com/office/drawing/2014/main" id="{F2DCF795-0375-48A4-97AB-D9BF49C6077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it-IT" altLang="it-IT">
                <a:solidFill>
                  <a:srgbClr val="002060"/>
                </a:solidFill>
              </a:rPr>
              <a:t>Laudato si’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D7DCA0-26D4-4FB6-B67E-BF87558E6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714500"/>
            <a:ext cx="8229600" cy="45259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3800" b="1" dirty="0">
                <a:solidFill>
                  <a:srgbClr val="002060"/>
                </a:solidFill>
              </a:rPr>
              <a:t>Temi chiave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dirty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dirty="0"/>
              <a:t>- </a:t>
            </a:r>
            <a:r>
              <a:rPr lang="it-IT" dirty="0">
                <a:solidFill>
                  <a:srgbClr val="002060"/>
                </a:solidFill>
              </a:rPr>
              <a:t>rinnovare il </a:t>
            </a:r>
            <a:r>
              <a:rPr lang="it-IT" dirty="0">
                <a:solidFill>
                  <a:srgbClr val="FF0000"/>
                </a:solidFill>
              </a:rPr>
              <a:t>dialogo</a:t>
            </a:r>
            <a:r>
              <a:rPr lang="it-IT" dirty="0"/>
              <a:t>  (n. 14)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- c’è una sola complessa </a:t>
            </a:r>
            <a:r>
              <a:rPr lang="it-IT" dirty="0">
                <a:solidFill>
                  <a:srgbClr val="7030A0"/>
                </a:solidFill>
              </a:rPr>
              <a:t>crisi socio-ambientale </a:t>
            </a:r>
            <a:r>
              <a:rPr lang="it-IT" dirty="0"/>
              <a:t>(n. 139)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dirty="0"/>
              <a:t>- </a:t>
            </a:r>
            <a:r>
              <a:rPr lang="it-IT" dirty="0">
                <a:solidFill>
                  <a:srgbClr val="002060"/>
                </a:solidFill>
              </a:rPr>
              <a:t>no globalizzazione dell’indifferenza </a:t>
            </a:r>
            <a:r>
              <a:rPr lang="it-IT" dirty="0"/>
              <a:t>(n. 52)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dirty="0"/>
              <a:t>- </a:t>
            </a:r>
            <a:r>
              <a:rPr lang="it-IT" dirty="0">
                <a:solidFill>
                  <a:srgbClr val="002060"/>
                </a:solidFill>
              </a:rPr>
              <a:t>ridefinire il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progresso</a:t>
            </a:r>
            <a:r>
              <a:rPr lang="it-IT" dirty="0"/>
              <a:t> (n. 194)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- il principio del bene comune diventa appello alla solidarietà e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opzione preferenziale per i poveri </a:t>
            </a:r>
            <a:r>
              <a:rPr lang="it-IT" dirty="0"/>
              <a:t>(n. 158)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- la conversione ecologica è anche </a:t>
            </a:r>
            <a:r>
              <a:rPr lang="it-IT" dirty="0">
                <a:solidFill>
                  <a:srgbClr val="FF0000"/>
                </a:solidFill>
              </a:rPr>
              <a:t>conversione comunitaria</a:t>
            </a:r>
            <a:r>
              <a:rPr lang="it-IT" dirty="0"/>
              <a:t> (n. 219) </a:t>
            </a:r>
            <a:r>
              <a:rPr lang="it-IT" dirty="0">
                <a:solidFill>
                  <a:srgbClr val="002060"/>
                </a:solidFill>
              </a:rPr>
              <a:t>e si arricchisce con le convinzioni della fede </a:t>
            </a:r>
            <a:r>
              <a:rPr lang="it-IT" dirty="0"/>
              <a:t>(n. 221)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>
            <a:extLst>
              <a:ext uri="{FF2B5EF4-FFF2-40B4-BE49-F238E27FC236}">
                <a16:creationId xmlns:a16="http://schemas.microsoft.com/office/drawing/2014/main" id="{C2C703DD-E445-4D34-BD16-AC502D74F85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altLang="it-IT">
                <a:solidFill>
                  <a:srgbClr val="002060"/>
                </a:solidFill>
              </a:rPr>
              <a:t>Confronto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2CC786-A743-4342-AA08-9971A155C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7030A0"/>
                </a:solidFill>
              </a:rPr>
              <a:t>Temi condivisi e temi controversi</a:t>
            </a:r>
          </a:p>
          <a:p>
            <a:pPr fontAlgn="auto">
              <a:spcAft>
                <a:spcPts val="0"/>
              </a:spcAft>
              <a:defRPr/>
            </a:pPr>
            <a:endParaRPr lang="it-IT" dirty="0"/>
          </a:p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FF0000"/>
                </a:solidFill>
              </a:rPr>
              <a:t>Integrazione interna</a:t>
            </a:r>
          </a:p>
          <a:p>
            <a:pPr fontAlgn="auto">
              <a:spcAft>
                <a:spcPts val="0"/>
              </a:spcAft>
              <a:defRPr/>
            </a:pPr>
            <a:endParaRPr lang="it-IT" dirty="0"/>
          </a:p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00B050"/>
                </a:solidFill>
              </a:rPr>
              <a:t>Integrazione nell’uso</a:t>
            </a:r>
          </a:p>
          <a:p>
            <a:pPr fontAlgn="auto">
              <a:spcAft>
                <a:spcPts val="0"/>
              </a:spcAft>
              <a:defRPr/>
            </a:pPr>
            <a:endParaRPr lang="it-IT" dirty="0"/>
          </a:p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Un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 rischio </a:t>
            </a:r>
            <a:r>
              <a:rPr lang="it-IT" dirty="0"/>
              <a:t>per l’Agenda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>
            <a:extLst>
              <a:ext uri="{FF2B5EF4-FFF2-40B4-BE49-F238E27FC236}">
                <a16:creationId xmlns:a16="http://schemas.microsoft.com/office/drawing/2014/main" id="{4EE66AAC-3FCE-4F71-8C30-04008E1D5BB2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63500">
            <a:solidFill>
              <a:srgbClr val="7030A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altLang="it-IT">
                <a:solidFill>
                  <a:srgbClr val="002060"/>
                </a:solidFill>
              </a:rPr>
              <a:t>Agenda: proposta di temi unificanti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0637AE-69AD-4BCC-93F2-70297C9D2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928813"/>
            <a:ext cx="8229600" cy="4525962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/>
              <a:t>1 </a:t>
            </a:r>
            <a:r>
              <a:rPr lang="it-IT" dirty="0">
                <a:solidFill>
                  <a:srgbClr val="002060"/>
                </a:solidFill>
              </a:rPr>
              <a:t>Sostenere la dignità della persona umana e il rispetto per i diritti umani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3600" dirty="0">
                <a:solidFill>
                  <a:srgbClr val="FF0000"/>
                </a:solidFill>
              </a:rPr>
              <a:t>2 Non lasciare nessuno indietro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002060"/>
                </a:solidFill>
              </a:rPr>
              <a:t>3 Affrontare le disuguaglianze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3600" dirty="0">
                <a:solidFill>
                  <a:schemeClr val="accent6">
                    <a:lumMod val="75000"/>
                  </a:schemeClr>
                </a:solidFill>
              </a:rPr>
              <a:t>4 Integrare ambiente e sviluppo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002060"/>
                </a:solidFill>
              </a:rPr>
              <a:t>5 Promuovere la partecipazione e il dialogo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002060"/>
                </a:solidFill>
              </a:rPr>
              <a:t>6 Rafforzare la </a:t>
            </a:r>
            <a:r>
              <a:rPr lang="it-IT" dirty="0" err="1">
                <a:solidFill>
                  <a:srgbClr val="002060"/>
                </a:solidFill>
              </a:rPr>
              <a:t>governance</a:t>
            </a:r>
            <a:r>
              <a:rPr lang="it-IT" dirty="0">
                <a:solidFill>
                  <a:srgbClr val="002060"/>
                </a:solidFill>
              </a:rPr>
              <a:t> e il partenariato globale per l’attuazione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002060"/>
                </a:solidFill>
              </a:rPr>
              <a:t>7 Cambiare modelli di consumo e produzione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002060"/>
                </a:solidFill>
              </a:rPr>
              <a:t>8 Promuovere il ruolo della tecnologia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002060"/>
                </a:solidFill>
              </a:rPr>
              <a:t>9 Sostenere crescita economica, </a:t>
            </a:r>
            <a:r>
              <a:rPr lang="it-IT" dirty="0" err="1">
                <a:solidFill>
                  <a:srgbClr val="002060"/>
                </a:solidFill>
              </a:rPr>
              <a:t>businnes</a:t>
            </a:r>
            <a:r>
              <a:rPr lang="it-IT" dirty="0">
                <a:solidFill>
                  <a:srgbClr val="002060"/>
                </a:solidFill>
              </a:rPr>
              <a:t> e lavoro dignitoso</a:t>
            </a:r>
          </a:p>
          <a:p>
            <a:pPr fontAlgn="auto">
              <a:spcAft>
                <a:spcPts val="0"/>
              </a:spcAft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>
            <a:extLst>
              <a:ext uri="{FF2B5EF4-FFF2-40B4-BE49-F238E27FC236}">
                <a16:creationId xmlns:a16="http://schemas.microsoft.com/office/drawing/2014/main" id="{775114D0-CA5A-4849-8CBB-C87F10A8045F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635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altLang="it-IT">
                <a:solidFill>
                  <a:srgbClr val="002060"/>
                </a:solidFill>
              </a:rPr>
              <a:t>I 5 passi procedurali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7090A4-AD1B-4EAE-A8D5-373BF6AAF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002060"/>
                </a:solidFill>
              </a:rPr>
              <a:t>1 - </a:t>
            </a:r>
            <a:r>
              <a:rPr lang="it-IT" dirty="0">
                <a:solidFill>
                  <a:srgbClr val="7030A0"/>
                </a:solidFill>
              </a:rPr>
              <a:t>Tratteggiare la tematica </a:t>
            </a:r>
            <a:r>
              <a:rPr lang="it-IT" dirty="0">
                <a:solidFill>
                  <a:srgbClr val="002060"/>
                </a:solidFill>
              </a:rPr>
              <a:t>attraverso punti del Preambolo e della Dichiarazione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002060"/>
                </a:solidFill>
              </a:rPr>
              <a:t>2 - Enucleare alcuni </a:t>
            </a:r>
            <a:r>
              <a:rPr lang="it-IT" dirty="0">
                <a:solidFill>
                  <a:srgbClr val="C00000"/>
                </a:solidFill>
              </a:rPr>
              <a:t>obiettivi e finalità </a:t>
            </a:r>
            <a:r>
              <a:rPr lang="it-IT" dirty="0">
                <a:solidFill>
                  <a:srgbClr val="002060"/>
                </a:solidFill>
              </a:rPr>
              <a:t>dell’Agenda che “toccano” la tematica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002060"/>
                </a:solidFill>
              </a:rPr>
              <a:t>3 - Evidenziare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punti di attenzione </a:t>
            </a:r>
            <a:r>
              <a:rPr lang="it-IT" dirty="0">
                <a:solidFill>
                  <a:srgbClr val="002060"/>
                </a:solidFill>
              </a:rPr>
              <a:t>e punti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di criticità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002060"/>
                </a:solidFill>
              </a:rPr>
              <a:t>4 - Trovare </a:t>
            </a:r>
            <a:r>
              <a:rPr lang="it-IT" dirty="0">
                <a:solidFill>
                  <a:srgbClr val="418626"/>
                </a:solidFill>
              </a:rPr>
              <a:t>valori condivisi </a:t>
            </a:r>
            <a:r>
              <a:rPr lang="it-IT" dirty="0">
                <a:solidFill>
                  <a:srgbClr val="002060"/>
                </a:solidFill>
              </a:rPr>
              <a:t>con la LS su cui costruire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002060"/>
                </a:solidFill>
              </a:rPr>
              <a:t>5 - Evidenziare </a:t>
            </a:r>
            <a:r>
              <a:rPr lang="it-IT" dirty="0">
                <a:solidFill>
                  <a:srgbClr val="FF0000"/>
                </a:solidFill>
              </a:rPr>
              <a:t>le sfide </a:t>
            </a:r>
            <a:r>
              <a:rPr lang="it-IT" dirty="0">
                <a:solidFill>
                  <a:srgbClr val="002060"/>
                </a:solidFill>
              </a:rPr>
              <a:t>che la LS propone </a:t>
            </a:r>
          </a:p>
          <a:p>
            <a:pPr fontAlgn="auto">
              <a:spcAft>
                <a:spcPts val="0"/>
              </a:spcAft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>
            <a:extLst>
              <a:ext uri="{FF2B5EF4-FFF2-40B4-BE49-F238E27FC236}">
                <a16:creationId xmlns:a16="http://schemas.microsoft.com/office/drawing/2014/main" id="{87596FC9-3B9F-4F64-9EF1-50E8D104972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altLang="it-IT"/>
              <a:t>Non lasciare nessuno indietro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9E638B-1BC4-476E-9D32-79E17F6BB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7030A0"/>
                </a:solidFill>
              </a:rPr>
              <a:t>Tratteggiare la tematica</a:t>
            </a:r>
          </a:p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i="1" dirty="0"/>
              <a:t>	</a:t>
            </a:r>
            <a:r>
              <a:rPr lang="it-IT" i="1" dirty="0">
                <a:solidFill>
                  <a:srgbClr val="002060"/>
                </a:solidFill>
              </a:rPr>
              <a:t>Dichiarazione</a:t>
            </a:r>
            <a:r>
              <a:rPr lang="it-IT" dirty="0">
                <a:solidFill>
                  <a:srgbClr val="002060"/>
                </a:solidFill>
              </a:rPr>
              <a:t> punti 4, 16, 23, 48, 50</a:t>
            </a:r>
          </a:p>
          <a:p>
            <a:pPr fontAlgn="auto">
              <a:spcAft>
                <a:spcPts val="0"/>
              </a:spcAft>
              <a:defRPr/>
            </a:pPr>
            <a:endParaRPr lang="it-IT" sz="2000" dirty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C00000"/>
                </a:solidFill>
              </a:rPr>
              <a:t>Obiettivi e finalità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002060"/>
                </a:solidFill>
              </a:rPr>
              <a:t>5.2,  6.2, 8.8,  10.7, 11.5, 16.2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2000" dirty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Punti di attenzione e criticità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Affermazione importante del principio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Rischio di chiudere in servizi o assistenza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Necessità di non lasciare indietro la voce  di nessuno</a:t>
            </a:r>
          </a:p>
          <a:p>
            <a:pPr lvl="1" fontAlgn="auto">
              <a:spcAft>
                <a:spcPts val="0"/>
              </a:spcAft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>
            <a:extLst>
              <a:ext uri="{FF2B5EF4-FFF2-40B4-BE49-F238E27FC236}">
                <a16:creationId xmlns:a16="http://schemas.microsoft.com/office/drawing/2014/main" id="{BB5AC4D8-7737-4D8B-BC1F-85CA8EF3BBA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altLang="it-IT">
                <a:solidFill>
                  <a:srgbClr val="002060"/>
                </a:solidFill>
              </a:rPr>
              <a:t>Non lasciare nessuno indietro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F378B9-CDB8-443E-A548-CB580FB35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418626"/>
                </a:solidFill>
              </a:rPr>
              <a:t>Valori condivisi su cui costruire</a:t>
            </a:r>
          </a:p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i="1" dirty="0"/>
              <a:t>	</a:t>
            </a:r>
            <a:r>
              <a:rPr lang="it-IT" dirty="0">
                <a:solidFill>
                  <a:srgbClr val="002060"/>
                </a:solidFill>
              </a:rPr>
              <a:t>Opzione preferenziale per i poveri (LS 158)</a:t>
            </a:r>
          </a:p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002060"/>
                </a:solidFill>
              </a:rPr>
              <a:t>	I poveri agenti di cambiamento (</a:t>
            </a:r>
            <a:r>
              <a:rPr lang="it-IT" i="1" dirty="0">
                <a:solidFill>
                  <a:srgbClr val="002060"/>
                </a:solidFill>
              </a:rPr>
              <a:t>Documento di Puebla</a:t>
            </a:r>
            <a:r>
              <a:rPr lang="it-IT" dirty="0">
                <a:solidFill>
                  <a:srgbClr val="002060"/>
                </a:solidFill>
              </a:rPr>
              <a:t>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2800" dirty="0">
                <a:solidFill>
                  <a:srgbClr val="002060"/>
                </a:solidFill>
              </a:rPr>
              <a:t>     Attenzione a gruppi e paesi, non solo agli individui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dirty="0">
                <a:solidFill>
                  <a:srgbClr val="C00000"/>
                </a:solidFill>
              </a:rPr>
              <a:t>Sfide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C00000"/>
                </a:solidFill>
              </a:rPr>
              <a:t>	  </a:t>
            </a:r>
            <a:r>
              <a:rPr lang="it-IT" sz="2800" dirty="0">
                <a:solidFill>
                  <a:srgbClr val="C00000"/>
                </a:solidFill>
              </a:rPr>
              <a:t>- Approccio olistico al principio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C00000"/>
                </a:solidFill>
              </a:rPr>
              <a:t>- Cambiare lo stile di vita (LS 217)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C00000"/>
                </a:solidFill>
              </a:rPr>
              <a:t>- Processo decisionale partecipato (LS 49)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>
                <a:solidFill>
                  <a:srgbClr val="C00000"/>
                </a:solidFill>
              </a:rPr>
              <a:t>- Affrontare paura e sfiducio (EG 87)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dirty="0">
              <a:solidFill>
                <a:srgbClr val="002060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887</Words>
  <Application>Microsoft Office PowerPoint</Application>
  <PresentationFormat>Presentazione su schermo (4:3)</PresentationFormat>
  <Paragraphs>118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6" baseType="lpstr">
      <vt:lpstr>Calibri</vt:lpstr>
      <vt:lpstr>Arial</vt:lpstr>
      <vt:lpstr>Tema di Office</vt:lpstr>
      <vt:lpstr>Webinar MASCI La custodia della “casa comune”</vt:lpstr>
      <vt:lpstr>Elementi che accomunano</vt:lpstr>
      <vt:lpstr>Agenda 2030</vt:lpstr>
      <vt:lpstr>Laudato si’</vt:lpstr>
      <vt:lpstr>Confronto</vt:lpstr>
      <vt:lpstr>Agenda: proposta di temi unificanti</vt:lpstr>
      <vt:lpstr>I 5 passi procedurali</vt:lpstr>
      <vt:lpstr>Non lasciare nessuno indietro</vt:lpstr>
      <vt:lpstr>Non lasciare nessuno indietro</vt:lpstr>
      <vt:lpstr>Integrare ambiente e sviluppo</vt:lpstr>
      <vt:lpstr>Integrare ambiente e sviluppo</vt:lpstr>
      <vt:lpstr>Qualche proposta concreta</vt:lpstr>
      <vt:lpstr>Qualche proposta concreta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Webinar MASCI La custodia della “casa comune”</dc:title>
  <dc:creator>Utente</dc:creator>
  <cp:lastModifiedBy>Filomena Olivieri</cp:lastModifiedBy>
  <cp:revision>14</cp:revision>
  <dcterms:created xsi:type="dcterms:W3CDTF">2021-04-10T09:58:15Z</dcterms:created>
  <dcterms:modified xsi:type="dcterms:W3CDTF">2021-04-10T14:15:48Z</dcterms:modified>
</cp:coreProperties>
</file>