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3" r:id="rId6"/>
    <p:sldId id="259" r:id="rId7"/>
    <p:sldId id="264" r:id="rId8"/>
    <p:sldId id="266" r:id="rId9"/>
    <p:sldId id="279" r:id="rId10"/>
    <p:sldId id="269" r:id="rId11"/>
    <p:sldId id="267" r:id="rId12"/>
    <p:sldId id="268" r:id="rId13"/>
    <p:sldId id="284" r:id="rId14"/>
    <p:sldId id="265" r:id="rId15"/>
    <p:sldId id="280" r:id="rId16"/>
    <p:sldId id="283" r:id="rId17"/>
    <p:sldId id="282" r:id="rId18"/>
    <p:sldId id="274" r:id="rId19"/>
    <p:sldId id="271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6D0"/>
    <a:srgbClr val="16319A"/>
    <a:srgbClr val="0000FF"/>
    <a:srgbClr val="7FB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8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14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813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86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91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53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37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31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41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06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17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138AC-03EC-4B43-A5E6-1B5E14A397FF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354C-6174-4E6E-A13D-A45F0228CA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84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7.jpeg"/><Relationship Id="rId4" Type="http://schemas.openxmlformats.org/officeDocument/2006/relationships/image" Target="../media/image22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eg"/><Relationship Id="rId7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mp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hyperlink" Target="http://www.pensieriparole.it/aforismi/saggezza/frase-2067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71000">
              <a:schemeClr val="accent5">
                <a:lumMod val="0"/>
                <a:lumOff val="100000"/>
              </a:schemeClr>
            </a:gs>
            <a:gs pos="97000">
              <a:schemeClr val="accent5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18" y="263113"/>
            <a:ext cx="6043314" cy="6338765"/>
          </a:xfrm>
          <a:prstGeom prst="rect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>
            <a:bevelT/>
          </a:sp3d>
        </p:spPr>
      </p:pic>
      <p:grpSp>
        <p:nvGrpSpPr>
          <p:cNvPr id="9" name="Gruppo 8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7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fficeArt object"/>
          <p:cNvSpPr/>
          <p:nvPr/>
        </p:nvSpPr>
        <p:spPr>
          <a:xfrm flipH="1">
            <a:off x="276860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FATHER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FATHER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Karaoke Father and son Cat Stevens.mp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40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9" name="masci_logocentro-bianc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9454" y="9136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00" y="977899"/>
            <a:ext cx="4738440" cy="3056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210264" y="652669"/>
            <a:ext cx="2438400" cy="526297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16319A"/>
                </a:solidFill>
                <a:latin typeface="Gabriola" panose="04040605051002020D02" pitchFamily="82" charset="0"/>
              </a:rPr>
              <a:t>Il parabrezza è più grande dello specchietto retrovisore ..</a:t>
            </a:r>
            <a:endParaRPr lang="it-IT" sz="4800" b="1" dirty="0">
              <a:solidFill>
                <a:srgbClr val="16319A"/>
              </a:solidFill>
              <a:latin typeface="Gabriola" panose="04040605051002020D02" pitchFamily="82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735926" y="4003110"/>
            <a:ext cx="6328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800" b="1" dirty="0" smtClean="0">
                <a:solidFill>
                  <a:srgbClr val="16319A"/>
                </a:solidFill>
                <a:latin typeface="Gabriola" panose="04040605051002020D02" pitchFamily="82" charset="0"/>
              </a:rPr>
              <a:t>… perché la strada davanti a noi </a:t>
            </a:r>
          </a:p>
          <a:p>
            <a:pPr algn="r"/>
            <a:r>
              <a:rPr lang="it-IT" sz="4800" b="1" dirty="0" smtClean="0">
                <a:solidFill>
                  <a:srgbClr val="16319A"/>
                </a:solidFill>
                <a:latin typeface="Gabriola" panose="04040605051002020D02" pitchFamily="82" charset="0"/>
              </a:rPr>
              <a:t>è più importante di quella che si lascia alle spalle !</a:t>
            </a:r>
            <a:endParaRPr lang="it-IT" sz="4800" b="1" dirty="0">
              <a:solidFill>
                <a:srgbClr val="16319A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022">
            <a:off x="437364" y="2297120"/>
            <a:ext cx="3376600" cy="268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638">
            <a:off x="5012502" y="4507740"/>
            <a:ext cx="4037867" cy="227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232">
            <a:off x="5713892" y="209001"/>
            <a:ext cx="3341522" cy="231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497">
            <a:off x="235395" y="277232"/>
            <a:ext cx="3309350" cy="23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17">
            <a:off x="570042" y="4628838"/>
            <a:ext cx="2990469" cy="221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/>
          <a:stretch/>
        </p:blipFill>
        <p:spPr>
          <a:xfrm rot="759496">
            <a:off x="5416739" y="2075603"/>
            <a:ext cx="3513221" cy="2735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35" y="1292257"/>
            <a:ext cx="4642164" cy="464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3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144">
            <a:off x="4715622" y="711103"/>
            <a:ext cx="4113822" cy="275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132">
            <a:off x="152188" y="3934725"/>
            <a:ext cx="4246912" cy="254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153">
            <a:off x="4583517" y="3671468"/>
            <a:ext cx="4276909" cy="277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086">
            <a:off x="142462" y="755689"/>
            <a:ext cx="4581429" cy="257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41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82000">
              <a:schemeClr val="accent1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88" y="2905124"/>
            <a:ext cx="2880612" cy="395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" y="460472"/>
            <a:ext cx="3873500" cy="290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fficeArt object"/>
          <p:cNvSpPr/>
          <p:nvPr/>
        </p:nvSpPr>
        <p:spPr>
          <a:xfrm flipH="1">
            <a:off x="238223" y="343990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6166198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9" name="masci_logocentro-bianc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2204" y="-80868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-1" y="3224789"/>
            <a:ext cx="6263387" cy="3952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… un giorno chiesi ad un povero di cosa avesse bisogno e lui,  guardandomi negli occhi, mi disse: </a:t>
            </a:r>
            <a:r>
              <a:rPr lang="it-IT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«</a:t>
            </a:r>
            <a:r>
              <a:rPr lang="it-IT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Don Pietro … regalami dieci minuti del tuo tempo»</a:t>
            </a:r>
            <a:endParaRPr lang="it-IT" b="1" i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188997" y="750160"/>
            <a:ext cx="49550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Don Pietro </a:t>
            </a:r>
            <a:r>
              <a:rPr lang="it-IT" sz="4400" b="1" dirty="0" err="1" smtClean="0">
                <a:solidFill>
                  <a:schemeClr val="bg1"/>
                </a:solidFill>
                <a:latin typeface="Gabriola" panose="04040605051002020D02" pitchFamily="82" charset="0"/>
              </a:rPr>
              <a:t>Sigurani</a:t>
            </a:r>
            <a:r>
              <a:rPr lang="it-IT" sz="4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, </a:t>
            </a:r>
          </a:p>
          <a:p>
            <a:pPr algn="ctr"/>
            <a:r>
              <a:rPr lang="it-IT" sz="4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Rettore della Basilica di</a:t>
            </a:r>
          </a:p>
          <a:p>
            <a:pPr algn="ctr"/>
            <a:r>
              <a:rPr lang="it-IT" sz="4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Sant’Eustacchio - Roma</a:t>
            </a:r>
            <a:endParaRPr lang="it-IT" sz="44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85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B3DF">
                <a:alpha val="92000"/>
              </a:srgbClr>
            </a:gs>
            <a:gs pos="100000">
              <a:srgbClr val="011993">
                <a:alpha val="92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9" name="masci_logocentro-bianc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203" y="5775320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315497" y="534837"/>
            <a:ext cx="4352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L’ora giusta…</a:t>
            </a:r>
            <a:endParaRPr lang="it-IT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469666" y="1220636"/>
            <a:ext cx="4352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L’ora dopo…</a:t>
            </a:r>
            <a:endParaRPr lang="it-IT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549" y="2479036"/>
            <a:ext cx="88225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ma c’è un’ora ancora più importante ... 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l’ora che può rendere 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«l’ora giusta, l’ora dopo» 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più lieve, meno problematica, più efficace ed è …  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B3DF">
                <a:alpha val="92000"/>
              </a:srgbClr>
            </a:gs>
            <a:gs pos="100000">
              <a:srgbClr val="011993">
                <a:alpha val="92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r="11435" b="4814"/>
          <a:stretch/>
        </p:blipFill>
        <p:spPr>
          <a:xfrm rot="20861015">
            <a:off x="-18858" y="1261019"/>
            <a:ext cx="3588849" cy="274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fficeArt object"/>
          <p:cNvSpPr/>
          <p:nvPr/>
        </p:nvSpPr>
        <p:spPr>
          <a:xfrm flipH="1">
            <a:off x="324442" y="214047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masci_logocentro-bianc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6237" y="-16778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106871" y="272840"/>
            <a:ext cx="4569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 L’ora prima</a:t>
            </a:r>
            <a:endParaRPr lang="it-IT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163">
            <a:off x="2528309" y="1655556"/>
            <a:ext cx="3204625" cy="215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 descr="Aylan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12193" r="5264" b="17131"/>
          <a:stretch/>
        </p:blipFill>
        <p:spPr>
          <a:xfrm rot="1016639">
            <a:off x="56222" y="3995269"/>
            <a:ext cx="4068168" cy="2577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sellaDiTesto 13"/>
          <p:cNvSpPr txBox="1"/>
          <p:nvPr/>
        </p:nvSpPr>
        <p:spPr>
          <a:xfrm>
            <a:off x="5225598" y="1091297"/>
            <a:ext cx="3992452" cy="5016758"/>
          </a:xfrm>
          <a:custGeom>
            <a:avLst/>
            <a:gdLst>
              <a:gd name="connsiteX0" fmla="*/ 0 w 3940936"/>
              <a:gd name="connsiteY0" fmla="*/ 0 h 3970318"/>
              <a:gd name="connsiteX1" fmla="*/ 3940936 w 3940936"/>
              <a:gd name="connsiteY1" fmla="*/ 0 h 3970318"/>
              <a:gd name="connsiteX2" fmla="*/ 3940936 w 3940936"/>
              <a:gd name="connsiteY2" fmla="*/ 3970318 h 3970318"/>
              <a:gd name="connsiteX3" fmla="*/ 0 w 3940936"/>
              <a:gd name="connsiteY3" fmla="*/ 3970318 h 3970318"/>
              <a:gd name="connsiteX4" fmla="*/ 0 w 3940936"/>
              <a:gd name="connsiteY4" fmla="*/ 0 h 3970318"/>
              <a:gd name="connsiteX0" fmla="*/ 51516 w 3992452"/>
              <a:gd name="connsiteY0" fmla="*/ 0 h 5258205"/>
              <a:gd name="connsiteX1" fmla="*/ 3992452 w 3992452"/>
              <a:gd name="connsiteY1" fmla="*/ 0 h 5258205"/>
              <a:gd name="connsiteX2" fmla="*/ 3992452 w 3992452"/>
              <a:gd name="connsiteY2" fmla="*/ 3970318 h 5258205"/>
              <a:gd name="connsiteX3" fmla="*/ 0 w 3992452"/>
              <a:gd name="connsiteY3" fmla="*/ 5258205 h 5258205"/>
              <a:gd name="connsiteX4" fmla="*/ 51516 w 3992452"/>
              <a:gd name="connsiteY4" fmla="*/ 0 h 5258205"/>
              <a:gd name="connsiteX0" fmla="*/ 51516 w 3992452"/>
              <a:gd name="connsiteY0" fmla="*/ 0 h 5258205"/>
              <a:gd name="connsiteX1" fmla="*/ 3992452 w 3992452"/>
              <a:gd name="connsiteY1" fmla="*/ 0 h 5258205"/>
              <a:gd name="connsiteX2" fmla="*/ 3992452 w 3992452"/>
              <a:gd name="connsiteY2" fmla="*/ 5245326 h 5258205"/>
              <a:gd name="connsiteX3" fmla="*/ 0 w 3992452"/>
              <a:gd name="connsiteY3" fmla="*/ 5258205 h 5258205"/>
              <a:gd name="connsiteX4" fmla="*/ 51516 w 3992452"/>
              <a:gd name="connsiteY4" fmla="*/ 0 h 525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2452" h="5258205">
                <a:moveTo>
                  <a:pt x="51516" y="0"/>
                </a:moveTo>
                <a:lnTo>
                  <a:pt x="3992452" y="0"/>
                </a:lnTo>
                <a:lnTo>
                  <a:pt x="3992452" y="5245326"/>
                </a:lnTo>
                <a:lnTo>
                  <a:pt x="0" y="5258205"/>
                </a:lnTo>
                <a:lnTo>
                  <a:pt x="51516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L’ora in cui cerchiamo di prepararci; di promuovere attività e iniziative di sensibilizzazione;  di coinvolgere e fare rete, con le  associazioni, con  le donne e  gli uomini di buona volontà  presenti sul territorio,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per un’azione più intensa ed efficace.</a:t>
            </a:r>
            <a:endParaRPr lang="it-IT" sz="32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0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D6D0"/>
            </a:gs>
            <a:gs pos="64614">
              <a:srgbClr val="506CB8"/>
            </a:gs>
            <a:gs pos="100000">
              <a:srgbClr val="16319A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5706">
            <a:off x="583204" y="523604"/>
            <a:ext cx="4112035" cy="231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340">
            <a:off x="154590" y="2317706"/>
            <a:ext cx="3196823" cy="2397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577">
            <a:off x="848257" y="4225883"/>
            <a:ext cx="3720787" cy="257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55" y="863371"/>
            <a:ext cx="5247830" cy="524783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4407755" y="811368"/>
            <a:ext cx="4459386" cy="58083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Le nostre sono anche </a:t>
            </a:r>
            <a:br>
              <a:rPr lang="it-IT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it-IT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«Comunità di servizio»</a:t>
            </a:r>
            <a:br>
              <a:rPr lang="it-IT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it-IT" sz="4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- nei confronti della famiglia, della società e delle Istituzioni – che cercano il modo migliore per dare efficacia alla loro azione, anche ispirandosi all’insegnamento sociale della Chiesa.</a:t>
            </a:r>
            <a:endParaRPr lang="it-IT" sz="40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2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masci_logocentro-bianc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9454" y="9136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4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15497" y="-39756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Rettangolo 8"/>
          <p:cNvSpPr/>
          <p:nvPr/>
        </p:nvSpPr>
        <p:spPr>
          <a:xfrm>
            <a:off x="0" y="1147450"/>
            <a:ext cx="55463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 dirty="0">
                <a:solidFill>
                  <a:schemeClr val="bg1"/>
                </a:solidFill>
                <a:latin typeface="Gabriola" panose="04040605051002020D02" pitchFamily="82" charset="0"/>
              </a:rPr>
              <a:t>Quello che noi facciamo è solo una goccia nell'oceano ma se non lo facessimo l'oceano avrebbe una goccia in meno</a:t>
            </a:r>
            <a:r>
              <a:rPr lang="it-IT" altLang="it-IT" sz="48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.</a:t>
            </a:r>
            <a:endParaRPr lang="it-IT" altLang="it-IT" sz="48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005870" y="5244674"/>
            <a:ext cx="4960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 dirty="0">
                <a:solidFill>
                  <a:srgbClr val="FFFF00"/>
                </a:solidFill>
                <a:latin typeface="Gabriola" panose="04040605051002020D02" pitchFamily="82" charset="0"/>
              </a:rPr>
              <a:t>Madre Teresa di Calcutta </a:t>
            </a:r>
            <a:endParaRPr lang="it-IT" altLang="it-IT" sz="4800" b="1" dirty="0">
              <a:solidFill>
                <a:srgbClr val="FFFF00"/>
              </a:solidFill>
              <a:latin typeface="Gabriola" panose="04040605051002020D02" pitchFamily="82" charset="0"/>
              <a:hlinkClick r:id="rId4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" y="4242571"/>
            <a:ext cx="1616765" cy="1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66000">
              <a:srgbClr val="0070C0">
                <a:tint val="23500"/>
                <a:satMod val="160000"/>
              </a:srgb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itolo 1"/>
          <p:cNvSpPr txBox="1">
            <a:spLocks/>
          </p:cNvSpPr>
          <p:nvPr/>
        </p:nvSpPr>
        <p:spPr>
          <a:xfrm>
            <a:off x="412124" y="1082680"/>
            <a:ext cx="8410468" cy="51225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Nel vostro passaggio in questo mondo, che ve ne accorgiate o no, state lasciando dietro di voi una traccia.</a:t>
            </a:r>
            <a:b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La vostra traccia è segnata da azioni, dalle frasi che dite e dalle parole che scrivete.</a:t>
            </a:r>
            <a:b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Le azioni sono pietre miliari …</a:t>
            </a:r>
            <a:b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it-IT" sz="48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B.P</a:t>
            </a:r>
            <a:r>
              <a:rPr lang="it-IT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. </a:t>
            </a:r>
            <a:r>
              <a:rPr lang="it-IT" b="1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endParaRPr lang="it-IT" b="1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6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 bldLvl="4" advAuto="150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Art object"/>
          <p:cNvSpPr/>
          <p:nvPr/>
        </p:nvSpPr>
        <p:spPr>
          <a:xfrm flipH="1">
            <a:off x="315497" y="240958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5934376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-2956" y="516324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6000" b="1" dirty="0" smtClean="0">
                <a:solidFill>
                  <a:schemeClr val="bg1"/>
                </a:solidFill>
              </a:rPr>
              <a:t>... Insieme si può!»</a:t>
            </a:r>
            <a:endParaRPr lang="it-IT" sz="6000" b="1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4" y="320391"/>
            <a:ext cx="5220216" cy="53554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CasellaDiTesto 9"/>
          <p:cNvSpPr txBox="1"/>
          <p:nvPr/>
        </p:nvSpPr>
        <p:spPr>
          <a:xfrm>
            <a:off x="0" y="358496"/>
            <a:ext cx="3061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«</a:t>
            </a:r>
            <a:r>
              <a:rPr lang="it-IT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Io e il </a:t>
            </a:r>
            <a:endParaRPr lang="it-IT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6533042"/>
            <a:ext cx="906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Realizzazione MASCI Battipaglia 2 – Da un’idea di Pino Romeo – Grafico Luciano </a:t>
            </a:r>
            <a:r>
              <a:rPr lang="it-IT" sz="1200" dirty="0" err="1" smtClean="0">
                <a:solidFill>
                  <a:schemeClr val="bg1"/>
                </a:solidFill>
              </a:rPr>
              <a:t>Lainati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72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3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0" grpId="0" build="allAtOnce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itolo 1"/>
          <p:cNvSpPr txBox="1">
            <a:spLocks/>
          </p:cNvSpPr>
          <p:nvPr/>
        </p:nvSpPr>
        <p:spPr>
          <a:xfrm>
            <a:off x="1211801" y="1474368"/>
            <a:ext cx="6886584" cy="401132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66000">
                <a:srgbClr val="0070C0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briola" panose="04040605051002020D02" pitchFamily="82" charset="0"/>
                <a:ea typeface="+mj-ea"/>
                <a:cs typeface="+mj-cs"/>
              </a:rPr>
              <a:t>… il vero modo di essere felici è quello di procurare la felicità agli altri.</a:t>
            </a:r>
            <a:br>
              <a:rPr kumimoji="0" lang="it-IT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briola" panose="04040605051002020D02" pitchFamily="82" charset="0"/>
                <a:ea typeface="+mj-ea"/>
                <a:cs typeface="+mj-cs"/>
              </a:rPr>
            </a:br>
            <a:r>
              <a:rPr kumimoji="0" lang="it-IT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briola" panose="04040605051002020D02" pitchFamily="82" charset="0"/>
                <a:ea typeface="+mj-ea"/>
                <a:cs typeface="+mj-cs"/>
              </a:rPr>
              <a:t>B.P.</a:t>
            </a:r>
            <a:endParaRPr kumimoji="0" lang="it-IT" sz="5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briola" panose="04040605051002020D02" pitchFamily="8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10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B3DF">
                <a:alpha val="92000"/>
              </a:srgbClr>
            </a:gs>
            <a:gs pos="100000">
              <a:srgbClr val="011993">
                <a:alpha val="92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Segnaposto contenuto 2"/>
          <p:cNvSpPr txBox="1">
            <a:spLocks/>
          </p:cNvSpPr>
          <p:nvPr/>
        </p:nvSpPr>
        <p:spPr>
          <a:xfrm>
            <a:off x="1394693" y="1618783"/>
            <a:ext cx="6718301" cy="38807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La felicità non è passiva …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 Non si può ottenerla mettendosi a sedere per riceverla, …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perché</a:t>
            </a:r>
            <a:endParaRPr lang="it-IT" sz="54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9" name="masci_logocentro-bianc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9454" y="9136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9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B3DF">
                <a:alpha val="92000"/>
              </a:srgbClr>
            </a:gs>
            <a:gs pos="100000">
              <a:srgbClr val="011993">
                <a:alpha val="92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4861"/>
          <a:stretch/>
        </p:blipFill>
        <p:spPr>
          <a:xfrm>
            <a:off x="1541336" y="1334629"/>
            <a:ext cx="6055416" cy="491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Titolo 12"/>
          <p:cNvSpPr>
            <a:spLocks noGrp="1"/>
          </p:cNvSpPr>
          <p:nvPr>
            <p:ph type="ctrTitle"/>
          </p:nvPr>
        </p:nvSpPr>
        <p:spPr>
          <a:xfrm>
            <a:off x="685800" y="38638"/>
            <a:ext cx="7772400" cy="1629893"/>
          </a:xfrm>
        </p:spPr>
        <p:txBody>
          <a:bodyPr>
            <a:normAutofit/>
          </a:bodyPr>
          <a:lstStyle/>
          <a:p>
            <a:pPr algn="l"/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La Felicità non è una meta di arrivo</a:t>
            </a:r>
            <a:endParaRPr lang="it-IT" sz="54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14" name="Sottotitolo 13"/>
          <p:cNvSpPr>
            <a:spLocks noGrp="1"/>
          </p:cNvSpPr>
          <p:nvPr>
            <p:ph type="subTitle" idx="1"/>
          </p:nvPr>
        </p:nvSpPr>
        <p:spPr>
          <a:xfrm>
            <a:off x="1028962" y="5312559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it-IT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m</a:t>
            </a:r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a un modo di viaggiare</a:t>
            </a:r>
            <a:endParaRPr lang="it-IT" sz="54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4B3DF">
                <a:alpha val="92000"/>
              </a:srgbClr>
            </a:gs>
            <a:gs pos="100000">
              <a:srgbClr val="011993">
                <a:alpha val="92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Art object"/>
          <p:cNvSpPr/>
          <p:nvPr/>
        </p:nvSpPr>
        <p:spPr>
          <a:xfrm flipH="1">
            <a:off x="315497" y="356869"/>
            <a:ext cx="8507095" cy="62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5" h="16033" extrusionOk="0">
                <a:moveTo>
                  <a:pt x="193" y="10107"/>
                </a:moveTo>
                <a:cubicBezTo>
                  <a:pt x="-700" y="11450"/>
                  <a:pt x="1760" y="8882"/>
                  <a:pt x="2384" y="14795"/>
                </a:cubicBezTo>
                <a:cubicBezTo>
                  <a:pt x="2989" y="20532"/>
                  <a:pt x="8495" y="4547"/>
                  <a:pt x="11477" y="2951"/>
                </a:cubicBezTo>
                <a:cubicBezTo>
                  <a:pt x="14513" y="1327"/>
                  <a:pt x="17588" y="4701"/>
                  <a:pt x="20648" y="4724"/>
                </a:cubicBezTo>
                <a:cubicBezTo>
                  <a:pt x="20788" y="4725"/>
                  <a:pt x="20900" y="3085"/>
                  <a:pt x="20761" y="3021"/>
                </a:cubicBezTo>
                <a:cubicBezTo>
                  <a:pt x="17672" y="1587"/>
                  <a:pt x="14544" y="-1068"/>
                  <a:pt x="11457" y="458"/>
                </a:cubicBezTo>
                <a:cubicBezTo>
                  <a:pt x="8475" y="1932"/>
                  <a:pt x="3713" y="15815"/>
                  <a:pt x="3161" y="12903"/>
                </a:cubicBezTo>
                <a:cubicBezTo>
                  <a:pt x="2728" y="10614"/>
                  <a:pt x="1042" y="8830"/>
                  <a:pt x="193" y="10107"/>
                </a:cubicBezTo>
                <a:close/>
              </a:path>
            </a:pathLst>
          </a:custGeom>
          <a:gradFill flip="none" rotWithShape="1">
            <a:gsLst>
              <a:gs pos="0">
                <a:srgbClr val="64B3DF">
                  <a:alpha val="92000"/>
                </a:srgbClr>
              </a:gs>
              <a:gs pos="100000">
                <a:srgbClr val="011993">
                  <a:alpha val="92000"/>
                </a:srgb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63500" dist="63500" dir="2700000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it-IT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" name="masci_logocentro-bianc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5513" y="5776476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sp>
        <p:nvSpPr>
          <p:cNvPr id="10" name="CasellaDiTesto 9"/>
          <p:cNvSpPr txBox="1"/>
          <p:nvPr/>
        </p:nvSpPr>
        <p:spPr>
          <a:xfrm>
            <a:off x="-4100" y="45661"/>
            <a:ext cx="9146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i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La gioia di prendersi cura gli uni degli altri</a:t>
            </a:r>
            <a:endParaRPr lang="it-IT" sz="5400" b="1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31268" y="4315804"/>
            <a:ext cx="7848600" cy="256911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«Un uomo scendeva da Gerusalemme a Gerico, quando incappò nei briganti, che gli portarono via tutto, lo percossero e poi se ne andarono lasciandolo mezzo morto … </a:t>
            </a:r>
            <a:br>
              <a:rPr lang="it-IT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Un samaritano che era in viaggio gli passò accanto, lo vide e ne ebbe compassione»</a:t>
            </a:r>
            <a:r>
              <a:rPr lang="it-IT" dirty="0" smtClean="0">
                <a:latin typeface="Gabriola" panose="04040605051002020D02" pitchFamily="82" charset="0"/>
              </a:rPr>
              <a:t/>
            </a:r>
            <a:br>
              <a:rPr lang="it-IT" dirty="0" smtClean="0">
                <a:latin typeface="Gabriola" panose="04040605051002020D02" pitchFamily="82" charset="0"/>
              </a:rPr>
            </a:br>
            <a:endParaRPr lang="it-IT" dirty="0">
              <a:latin typeface="Gabriola" panose="04040605051002020D02" pitchFamily="8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73" y="1214671"/>
            <a:ext cx="4547341" cy="30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itolo 1"/>
          <p:cNvSpPr txBox="1">
            <a:spLocks/>
          </p:cNvSpPr>
          <p:nvPr/>
        </p:nvSpPr>
        <p:spPr>
          <a:xfrm>
            <a:off x="1" y="873152"/>
            <a:ext cx="9143999" cy="1206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…«E Gesù gli disse: Va, e fa tu il </a:t>
            </a:r>
            <a:r>
              <a:rPr lang="it-IT" sz="4800" b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simigliante</a:t>
            </a:r>
            <a:r>
              <a:rPr lang="it-IT" sz="4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»</a:t>
            </a:r>
            <a:endParaRPr lang="it-IT" sz="48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714594" y="2112037"/>
            <a:ext cx="7708900" cy="474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In pratica, se si incontrano delle persone che sono nel bisogno, non si deve fare come hanno fatto il sacerdote e il levita, rappresentanti della religione, i quali hanno finto di non vedere l’uomo che necessitava di aiuto e non lo hanno soccorso.</a:t>
            </a:r>
          </a:p>
          <a:p>
            <a:endParaRPr lang="it-IT" sz="3600" b="1" dirty="0" smtClean="0">
              <a:latin typeface="Gabriola" panose="04040605051002020D02" pitchFamily="82" charset="0"/>
            </a:endParaRPr>
          </a:p>
          <a:p>
            <a:r>
              <a:rPr lang="it-IT" sz="36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Ognuno di noi è chiamato da Dio a fare la sua parte. </a:t>
            </a:r>
            <a:endParaRPr lang="it-IT" sz="3600" b="1" dirty="0">
              <a:solidFill>
                <a:srgbClr val="0070C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 bldLvl="2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-2956" y="916625"/>
            <a:ext cx="9143999" cy="6858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Siamo convinti che solo il </a:t>
            </a:r>
            <a:br>
              <a:rPr lang="it-IT" sz="54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it-IT" sz="54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servizio, </a:t>
            </a:r>
            <a:br>
              <a:rPr lang="it-IT" sz="54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it-IT" sz="54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fatto in modo generoso e gratuito, per la promozione, la realizzazione e lo sviluppo di tutto l’uomo e di tutti gli  uomini, a partire dai più svantaggiati, dia significato alla vita.</a:t>
            </a:r>
            <a:endParaRPr lang="it-IT" sz="54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593">
            <a:off x="1859813" y="43224"/>
            <a:ext cx="5357516" cy="402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1912">
            <a:off x="-391992" y="2175310"/>
            <a:ext cx="5587229" cy="379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869">
            <a:off x="3361446" y="2609855"/>
            <a:ext cx="5909111" cy="373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15497" y="99289"/>
            <a:ext cx="8507095" cy="1082680"/>
            <a:chOff x="315497" y="99289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315497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masci_logocentro-bianco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89454" y="99289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15" name="Gruppo 14"/>
          <p:cNvGrpSpPr/>
          <p:nvPr/>
        </p:nvGrpSpPr>
        <p:grpSpPr>
          <a:xfrm>
            <a:off x="409416" y="5770333"/>
            <a:ext cx="8507095" cy="1082680"/>
            <a:chOff x="315497" y="99289"/>
            <a:chExt cx="8507095" cy="1082680"/>
          </a:xfrm>
        </p:grpSpPr>
        <p:sp>
          <p:nvSpPr>
            <p:cNvPr id="16" name="officeArt object"/>
            <p:cNvSpPr/>
            <p:nvPr/>
          </p:nvSpPr>
          <p:spPr>
            <a:xfrm flipH="1">
              <a:off x="315497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endParaRPr lang="it-IT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masci_logocentro-bianco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89454" y="99289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sp>
        <p:nvSpPr>
          <p:cNvPr id="19" name="Titolo 1"/>
          <p:cNvSpPr txBox="1">
            <a:spLocks/>
          </p:cNvSpPr>
          <p:nvPr/>
        </p:nvSpPr>
        <p:spPr>
          <a:xfrm>
            <a:off x="46412" y="1069025"/>
            <a:ext cx="9143999" cy="6858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Siamo convinti che solo il </a:t>
            </a:r>
            <a:b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servizio, </a:t>
            </a:r>
            <a:b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it-IT" sz="5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fatto in modo generoso e gratuito, per la promozione, la realizzazione e lo sviluppo di tutto l’uomo e di tutti gli  uomini, a partire dai più svantaggiati, dia significato alla vita.</a:t>
            </a:r>
            <a:endParaRPr lang="it-IT" sz="54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99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10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1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1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6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1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0" y="0"/>
            <a:ext cx="9210261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66000">
                <a:srgbClr val="0070C0">
                  <a:tint val="23500"/>
                  <a:satMod val="160000"/>
                </a:srgb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abriola" panose="04040605051002020D02" pitchFamily="82" charset="0"/>
              <a:ea typeface="+mj-ea"/>
              <a:cs typeface="+mj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1" y="2889429"/>
            <a:ext cx="4762500" cy="396857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090">
            <a:off x="555095" y="1001122"/>
            <a:ext cx="3944212" cy="282228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161">
            <a:off x="4493241" y="1210827"/>
            <a:ext cx="4401460" cy="2930115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315497" y="0"/>
            <a:ext cx="8507095" cy="1082680"/>
            <a:chOff x="276860" y="0"/>
            <a:chExt cx="8507095" cy="1082680"/>
          </a:xfrm>
        </p:grpSpPr>
        <p:sp>
          <p:nvSpPr>
            <p:cNvPr id="2" name="officeArt object"/>
            <p:cNvSpPr/>
            <p:nvPr/>
          </p:nvSpPr>
          <p:spPr>
            <a:xfrm flipH="1">
              <a:off x="276860" y="356869"/>
              <a:ext cx="8507095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16033" extrusionOk="0">
                  <a:moveTo>
                    <a:pt x="193" y="10107"/>
                  </a:moveTo>
                  <a:cubicBezTo>
                    <a:pt x="-700" y="11450"/>
                    <a:pt x="1760" y="8882"/>
                    <a:pt x="2384" y="14795"/>
                  </a:cubicBezTo>
                  <a:cubicBezTo>
                    <a:pt x="2989" y="20532"/>
                    <a:pt x="8495" y="4547"/>
                    <a:pt x="11477" y="2951"/>
                  </a:cubicBezTo>
                  <a:cubicBezTo>
                    <a:pt x="14513" y="1327"/>
                    <a:pt x="17588" y="4701"/>
                    <a:pt x="20648" y="4724"/>
                  </a:cubicBezTo>
                  <a:cubicBezTo>
                    <a:pt x="20788" y="4725"/>
                    <a:pt x="20900" y="3085"/>
                    <a:pt x="20761" y="3021"/>
                  </a:cubicBezTo>
                  <a:cubicBezTo>
                    <a:pt x="17672" y="1587"/>
                    <a:pt x="14544" y="-1068"/>
                    <a:pt x="11457" y="458"/>
                  </a:cubicBezTo>
                  <a:cubicBezTo>
                    <a:pt x="8475" y="1932"/>
                    <a:pt x="3713" y="15815"/>
                    <a:pt x="3161" y="12903"/>
                  </a:cubicBezTo>
                  <a:cubicBezTo>
                    <a:pt x="2728" y="10614"/>
                    <a:pt x="1042" y="8830"/>
                    <a:pt x="193" y="10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masci_logocentro-bianco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05585" y="0"/>
              <a:ext cx="982980" cy="108268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38100" dist="38100" dir="2700000" rotWithShape="0">
                <a:srgbClr val="000000">
                  <a:alpha val="25000"/>
                </a:srgbClr>
              </a:outerShdw>
            </a:effectLst>
          </p:spPr>
        </p:pic>
      </p:grpSp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 rot="20288831">
            <a:off x="694927" y="2143980"/>
            <a:ext cx="59121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b="1" dirty="0">
                <a:solidFill>
                  <a:schemeClr val="bg1"/>
                </a:solidFill>
                <a:latin typeface="Gabriola" panose="04040605051002020D02" pitchFamily="82" charset="0"/>
              </a:rPr>
              <a:t>L</a:t>
            </a:r>
            <a:r>
              <a:rPr lang="it-IT" sz="96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’ora giusta  …..</a:t>
            </a:r>
            <a:endParaRPr lang="it-IT" sz="96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9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552">
            <a:off x="4642985" y="4258365"/>
            <a:ext cx="4402428" cy="247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075">
            <a:off x="254420" y="258072"/>
            <a:ext cx="3424366" cy="256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157">
            <a:off x="266810" y="4249856"/>
            <a:ext cx="3835850" cy="236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uppo 3"/>
          <p:cNvGrpSpPr/>
          <p:nvPr/>
        </p:nvGrpSpPr>
        <p:grpSpPr>
          <a:xfrm>
            <a:off x="178117" y="6140440"/>
            <a:ext cx="8787765" cy="655955"/>
            <a:chOff x="178117" y="6140440"/>
            <a:chExt cx="8787765" cy="655955"/>
          </a:xfrm>
        </p:grpSpPr>
        <p:sp>
          <p:nvSpPr>
            <p:cNvPr id="5" name="officeArt object"/>
            <p:cNvSpPr/>
            <p:nvPr/>
          </p:nvSpPr>
          <p:spPr>
            <a:xfrm flipH="1">
              <a:off x="276860" y="6140440"/>
              <a:ext cx="8590280" cy="655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1848560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fficeArt object"/>
            <p:cNvSpPr/>
            <p:nvPr/>
          </p:nvSpPr>
          <p:spPr>
            <a:xfrm rot="10800000" flipH="1">
              <a:off x="178117" y="6205210"/>
              <a:ext cx="8787765" cy="526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18885" extrusionOk="0">
                  <a:moveTo>
                    <a:pt x="93" y="18211"/>
                  </a:moveTo>
                  <a:cubicBezTo>
                    <a:pt x="-459" y="19602"/>
                    <a:pt x="1602" y="18438"/>
                    <a:pt x="2206" y="18244"/>
                  </a:cubicBezTo>
                  <a:cubicBezTo>
                    <a:pt x="4962" y="17361"/>
                    <a:pt x="7424" y="7003"/>
                    <a:pt x="10171" y="5482"/>
                  </a:cubicBezTo>
                  <a:cubicBezTo>
                    <a:pt x="13364" y="3714"/>
                    <a:pt x="17185" y="11302"/>
                    <a:pt x="20355" y="8513"/>
                  </a:cubicBezTo>
                  <a:cubicBezTo>
                    <a:pt x="21027" y="7921"/>
                    <a:pt x="21141" y="5943"/>
                    <a:pt x="20467" y="5443"/>
                  </a:cubicBezTo>
                  <a:cubicBezTo>
                    <a:pt x="17361" y="3141"/>
                    <a:pt x="14342" y="-1998"/>
                    <a:pt x="11250" y="825"/>
                  </a:cubicBezTo>
                  <a:cubicBezTo>
                    <a:pt x="9532" y="2395"/>
                    <a:pt x="7024" y="6291"/>
                    <a:pt x="5423" y="10139"/>
                  </a:cubicBezTo>
                  <a:cubicBezTo>
                    <a:pt x="2087" y="18155"/>
                    <a:pt x="1078" y="15729"/>
                    <a:pt x="93" y="182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4B3DF">
                    <a:alpha val="92000"/>
                  </a:srgbClr>
                </a:gs>
                <a:gs pos="100000">
                  <a:srgbClr val="011993">
                    <a:alpha val="92000"/>
                  </a:srgbClr>
                </a:gs>
              </a:gsLst>
              <a:lin ang="4130997" scaled="0"/>
            </a:gradFill>
            <a:ln w="12700" cap="flat">
              <a:noFill/>
              <a:miter lim="400000"/>
            </a:ln>
            <a:effectLst>
              <a:outerShdw blurRad="63500" dist="63500" dir="2700000" rotWithShape="0">
                <a:srgbClr val="000000">
                  <a:alpha val="30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masci_logocentro-bianco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117" y="5631485"/>
            <a:ext cx="982980" cy="1082680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38100" dist="38100" dir="2700000" rotWithShape="0">
              <a:srgbClr val="000000">
                <a:alpha val="2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69">
            <a:off x="5060201" y="659058"/>
            <a:ext cx="3736056" cy="249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3832661" y="-140278"/>
            <a:ext cx="50273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96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…. l’ora dopo</a:t>
            </a:r>
            <a:endParaRPr lang="it-IT" sz="96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34" y="1960742"/>
            <a:ext cx="4000219" cy="300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208772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1" accel="8000" fill="hold" nodeType="afterEffect" p14:presetBounceEnd="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7" presetID="2" presetClass="entr" presetSubtype="4" accel="12000" fill="hold" nodeType="afterEffect" p14:presetBounceEnd="1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2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2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2" presetClass="entr" presetSubtype="1" accel="12000" fill="hold" nodeType="afterEffect" p14:presetBounceEnd="1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27" presetID="2" presetClass="entr" presetSubtype="4" accel="12000" fill="hold" nodeType="afterEffect" p14:presetBounceEnd="1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2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2000">
                                          <p:cBhvr additive="base"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2" presetClass="entr" presetSubtype="1" accel="8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17" presetID="2" presetClass="entr" presetSubtype="4" accel="12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2" presetClass="entr" presetSubtype="1" accel="12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27" presetID="2" presetClass="entr" presetSubtype="4" accel="12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1807</TotalTime>
  <Words>406</Words>
  <Application>Microsoft Office PowerPoint</Application>
  <PresentationFormat>Presentazione su schermo (4:3)</PresentationFormat>
  <Paragraphs>39</Paragraphs>
  <Slides>19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Gabriola</vt:lpstr>
      <vt:lpstr>Tema di Office</vt:lpstr>
      <vt:lpstr>Presentazione standard di PowerPoint</vt:lpstr>
      <vt:lpstr>Presentazione standard di PowerPoint</vt:lpstr>
      <vt:lpstr>Presentazione standard di PowerPoint</vt:lpstr>
      <vt:lpstr>La Felicità non è una meta di arrivo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Luciano Lainati</dc:creator>
  <cp:lastModifiedBy>Luciano Lainati</cp:lastModifiedBy>
  <cp:revision>113</cp:revision>
  <dcterms:created xsi:type="dcterms:W3CDTF">2016-02-21T10:23:44Z</dcterms:created>
  <dcterms:modified xsi:type="dcterms:W3CDTF">2016-05-25T15:17:08Z</dcterms:modified>
</cp:coreProperties>
</file>