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8" r:id="rId2"/>
    <p:sldId id="279" r:id="rId3"/>
    <p:sldId id="280" r:id="rId4"/>
    <p:sldId id="281" r:id="rId5"/>
    <p:sldId id="283" r:id="rId6"/>
    <p:sldId id="28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3366CC"/>
    <a:srgbClr val="0066FF"/>
    <a:srgbClr val="6699FF"/>
    <a:srgbClr val="33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ede@masci.i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7F4BFE-6B47-4AFD-82A0-887C22DF7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8102" y="3429000"/>
            <a:ext cx="7766936" cy="1646302"/>
          </a:xfrm>
        </p:spPr>
        <p:txBody>
          <a:bodyPr/>
          <a:lstStyle/>
          <a:p>
            <a:pPr algn="l"/>
            <a:br>
              <a:rPr lang="it-IT" sz="12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it-IT" sz="12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it-IT" sz="1200" dirty="0">
                <a:solidFill>
                  <a:schemeClr val="tx2">
                    <a:lumMod val="75000"/>
                  </a:schemeClr>
                </a:solidFill>
              </a:rPr>
            </a:b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FBEDED2-02A5-4B33-98E2-4C73A908C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754" y="193019"/>
            <a:ext cx="1362479" cy="142908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0FFF35D-CAC7-4794-818C-8A90325C2604}"/>
              </a:ext>
            </a:extLst>
          </p:cNvPr>
          <p:cNvSpPr txBox="1"/>
          <p:nvPr/>
        </p:nvSpPr>
        <p:spPr>
          <a:xfrm>
            <a:off x="4225158" y="619963"/>
            <a:ext cx="1963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Oltre la Notizia</a:t>
            </a:r>
          </a:p>
          <a:p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Oltre il MASCI</a:t>
            </a:r>
          </a:p>
        </p:txBody>
      </p:sp>
      <p:sp>
        <p:nvSpPr>
          <p:cNvPr id="9" name="Arco 8">
            <a:extLst>
              <a:ext uri="{FF2B5EF4-FFF2-40B4-BE49-F238E27FC236}">
                <a16:creationId xmlns:a16="http://schemas.microsoft.com/office/drawing/2014/main" id="{E76E86C4-236D-44D3-9BFB-BB6832AE6147}"/>
              </a:ext>
            </a:extLst>
          </p:cNvPr>
          <p:cNvSpPr/>
          <p:nvPr/>
        </p:nvSpPr>
        <p:spPr>
          <a:xfrm rot="9529594">
            <a:off x="59842" y="1239045"/>
            <a:ext cx="9873871" cy="766127"/>
          </a:xfrm>
          <a:prstGeom prst="arc">
            <a:avLst>
              <a:gd name="adj1" fmla="val 10894519"/>
              <a:gd name="adj2" fmla="val 161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851BDBD-B88E-4FE4-9F08-D46325520984}"/>
              </a:ext>
            </a:extLst>
          </p:cNvPr>
          <p:cNvSpPr/>
          <p:nvPr/>
        </p:nvSpPr>
        <p:spPr>
          <a:xfrm>
            <a:off x="2643635" y="351327"/>
            <a:ext cx="170912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VER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0787F76-EB23-426D-BF1F-0C97DCA817F1}"/>
              </a:ext>
            </a:extLst>
          </p:cNvPr>
          <p:cNvSpPr/>
          <p:nvPr/>
        </p:nvSpPr>
        <p:spPr>
          <a:xfrm>
            <a:off x="5361939" y="2038946"/>
            <a:ext cx="528021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br>
              <a:rPr lang="it-IT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br>
              <a:rPr lang="it-IT" dirty="0"/>
            </a:br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3FF6EC2-D6C9-44EF-9ACC-D8527D16E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813" y="2549215"/>
            <a:ext cx="4447231" cy="3739368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B0817F9B-D4D3-45B0-9221-FA2FE59E5B04}"/>
              </a:ext>
            </a:extLst>
          </p:cNvPr>
          <p:cNvSpPr/>
          <p:nvPr/>
        </p:nvSpPr>
        <p:spPr>
          <a:xfrm>
            <a:off x="1793986" y="17440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“Abbiamo riso per una cosa seria” edizione 2020 </a:t>
            </a:r>
          </a:p>
          <a:p>
            <a:pPr algn="ctr"/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prevista per sabato 9 e domenica 10 maggio</a:t>
            </a:r>
          </a:p>
        </p:txBody>
      </p:sp>
    </p:spTree>
    <p:extLst>
      <p:ext uri="{BB962C8B-B14F-4D97-AF65-F5344CB8AC3E}">
        <p14:creationId xmlns:p14="http://schemas.microsoft.com/office/powerpoint/2010/main" val="2109953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7F4BFE-6B47-4AFD-82A0-887C22DF7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8102" y="3429000"/>
            <a:ext cx="7766936" cy="1646302"/>
          </a:xfrm>
        </p:spPr>
        <p:txBody>
          <a:bodyPr/>
          <a:lstStyle/>
          <a:p>
            <a:pPr algn="l"/>
            <a:br>
              <a:rPr lang="it-IT" sz="12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it-IT" sz="12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it-IT" sz="1200" dirty="0">
                <a:solidFill>
                  <a:schemeClr val="tx2">
                    <a:lumMod val="75000"/>
                  </a:schemeClr>
                </a:solidFill>
              </a:rPr>
            </a:b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FBEDED2-02A5-4B33-98E2-4C73A908C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754" y="193019"/>
            <a:ext cx="1362479" cy="142908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0FFF35D-CAC7-4794-818C-8A90325C2604}"/>
              </a:ext>
            </a:extLst>
          </p:cNvPr>
          <p:cNvSpPr txBox="1"/>
          <p:nvPr/>
        </p:nvSpPr>
        <p:spPr>
          <a:xfrm>
            <a:off x="4225158" y="619963"/>
            <a:ext cx="1963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Oltre la Notizia</a:t>
            </a:r>
          </a:p>
          <a:p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Oltre il MASCI</a:t>
            </a:r>
          </a:p>
        </p:txBody>
      </p:sp>
      <p:sp>
        <p:nvSpPr>
          <p:cNvPr id="9" name="Arco 8">
            <a:extLst>
              <a:ext uri="{FF2B5EF4-FFF2-40B4-BE49-F238E27FC236}">
                <a16:creationId xmlns:a16="http://schemas.microsoft.com/office/drawing/2014/main" id="{E76E86C4-236D-44D3-9BFB-BB6832AE6147}"/>
              </a:ext>
            </a:extLst>
          </p:cNvPr>
          <p:cNvSpPr/>
          <p:nvPr/>
        </p:nvSpPr>
        <p:spPr>
          <a:xfrm rot="9529594">
            <a:off x="59842" y="1239045"/>
            <a:ext cx="9873871" cy="766127"/>
          </a:xfrm>
          <a:prstGeom prst="arc">
            <a:avLst>
              <a:gd name="adj1" fmla="val 10894519"/>
              <a:gd name="adj2" fmla="val 161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851BDBD-B88E-4FE4-9F08-D46325520984}"/>
              </a:ext>
            </a:extLst>
          </p:cNvPr>
          <p:cNvSpPr/>
          <p:nvPr/>
        </p:nvSpPr>
        <p:spPr>
          <a:xfrm>
            <a:off x="2643635" y="351327"/>
            <a:ext cx="170912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VER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0787F76-EB23-426D-BF1F-0C97DCA817F1}"/>
              </a:ext>
            </a:extLst>
          </p:cNvPr>
          <p:cNvSpPr/>
          <p:nvPr/>
        </p:nvSpPr>
        <p:spPr>
          <a:xfrm>
            <a:off x="5361939" y="2038946"/>
            <a:ext cx="528021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br>
              <a:rPr lang="it-IT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br>
              <a:rPr lang="it-IT" dirty="0"/>
            </a:br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FBDCEFE-78C4-4992-9016-5DB1DD13F6A8}"/>
              </a:ext>
            </a:extLst>
          </p:cNvPr>
          <p:cNvSpPr/>
          <p:nvPr/>
        </p:nvSpPr>
        <p:spPr>
          <a:xfrm>
            <a:off x="588686" y="3321183"/>
            <a:ext cx="1001258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endParaRPr lang="it-IT" sz="2000" b="1" dirty="0">
              <a:solidFill>
                <a:srgbClr val="6699FF"/>
              </a:solidFill>
            </a:endParaRPr>
          </a:p>
          <a:p>
            <a:br>
              <a:rPr lang="it-IT" sz="1600" dirty="0">
                <a:solidFill>
                  <a:srgbClr val="6699FF"/>
                </a:solidFill>
              </a:rPr>
            </a:br>
            <a:r>
              <a:rPr lang="it-IT" sz="1600" dirty="0">
                <a:solidFill>
                  <a:srgbClr val="6699FF"/>
                </a:solidFill>
              </a:rPr>
              <a:t> </a:t>
            </a:r>
          </a:p>
          <a:p>
            <a:br>
              <a:rPr lang="it-IT" sz="1600" dirty="0">
                <a:solidFill>
                  <a:srgbClr val="6699FF"/>
                </a:solidFill>
              </a:rPr>
            </a:br>
            <a:r>
              <a:rPr lang="it-IT" sz="1600" dirty="0">
                <a:solidFill>
                  <a:srgbClr val="6699FF"/>
                </a:solidFill>
              </a:rPr>
              <a:t> </a:t>
            </a:r>
            <a:br>
              <a:rPr lang="it-IT" dirty="0">
                <a:solidFill>
                  <a:srgbClr val="6699FF"/>
                </a:solidFill>
              </a:rPr>
            </a:br>
            <a:endParaRPr lang="it-IT" dirty="0">
              <a:solidFill>
                <a:srgbClr val="6699FF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E534967-EC45-4672-AE23-CFBA96C53841}"/>
              </a:ext>
            </a:extLst>
          </p:cNvPr>
          <p:cNvSpPr txBox="1"/>
          <p:nvPr/>
        </p:nvSpPr>
        <p:spPr>
          <a:xfrm>
            <a:off x="717176" y="2220519"/>
            <a:ext cx="101022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chemeClr val="accent4"/>
                </a:solidFill>
              </a:rPr>
              <a:t>“Abbiamo riso per una cosa seria” è la campagna di raccolta fondi e di sensibilizzazione promossa da FOCSIV con gli organismi cristiani di volontariato internazionale, aderenti alla Federazione (nel 2019 hanno aderito in 37 Soci) in collaborazione con Coldiretti e la Fondazione Campagna Amica e con il patrocinio del Ministero delle politiche agricole, alimentari e forestali.  </a:t>
            </a:r>
          </a:p>
          <a:p>
            <a:pPr marL="342900" indent="-342900">
              <a:buFontTx/>
              <a:buChar char="-"/>
            </a:pPr>
            <a:endParaRPr lang="it-IT" b="1" dirty="0">
              <a:solidFill>
                <a:srgbClr val="C00000"/>
              </a:solidFill>
            </a:endParaRPr>
          </a:p>
          <a:p>
            <a:endParaRPr lang="it-IT" b="1" dirty="0">
              <a:solidFill>
                <a:schemeClr val="accent4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E093FEF-A2A1-4852-9AE9-8969270F7FF9}"/>
              </a:ext>
            </a:extLst>
          </p:cNvPr>
          <p:cNvSpPr txBox="1"/>
          <p:nvPr/>
        </p:nvSpPr>
        <p:spPr>
          <a:xfrm>
            <a:off x="3900516" y="1440535"/>
            <a:ext cx="70731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“Abbiamo riso per una cosa seria” edizione 2020 </a:t>
            </a:r>
          </a:p>
          <a:p>
            <a:pPr algn="ctr"/>
            <a:r>
              <a:rPr lang="it-IT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prevista per sabato 9 e domenica 10 maggio</a:t>
            </a:r>
          </a:p>
          <a:p>
            <a:pPr algn="ctr"/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D2306B1-DB66-4F89-9E06-37B37437D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340" y="3504463"/>
            <a:ext cx="4224705" cy="277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5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7F4BFE-6B47-4AFD-82A0-887C22DF7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8102" y="3429000"/>
            <a:ext cx="7766936" cy="1646302"/>
          </a:xfrm>
        </p:spPr>
        <p:txBody>
          <a:bodyPr/>
          <a:lstStyle/>
          <a:p>
            <a:pPr algn="l"/>
            <a:br>
              <a:rPr lang="it-IT" sz="12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it-IT" sz="12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it-IT" sz="1200" dirty="0">
                <a:solidFill>
                  <a:schemeClr val="tx2">
                    <a:lumMod val="75000"/>
                  </a:schemeClr>
                </a:solidFill>
              </a:rPr>
            </a:b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FBEDED2-02A5-4B33-98E2-4C73A908C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754" y="193019"/>
            <a:ext cx="1362479" cy="142908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0FFF35D-CAC7-4794-818C-8A90325C2604}"/>
              </a:ext>
            </a:extLst>
          </p:cNvPr>
          <p:cNvSpPr txBox="1"/>
          <p:nvPr/>
        </p:nvSpPr>
        <p:spPr>
          <a:xfrm>
            <a:off x="4225158" y="619963"/>
            <a:ext cx="1963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Oltre la Notizia</a:t>
            </a:r>
          </a:p>
          <a:p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Oltre il MASCI</a:t>
            </a:r>
          </a:p>
        </p:txBody>
      </p:sp>
      <p:sp>
        <p:nvSpPr>
          <p:cNvPr id="9" name="Arco 8">
            <a:extLst>
              <a:ext uri="{FF2B5EF4-FFF2-40B4-BE49-F238E27FC236}">
                <a16:creationId xmlns:a16="http://schemas.microsoft.com/office/drawing/2014/main" id="{E76E86C4-236D-44D3-9BFB-BB6832AE6147}"/>
              </a:ext>
            </a:extLst>
          </p:cNvPr>
          <p:cNvSpPr/>
          <p:nvPr/>
        </p:nvSpPr>
        <p:spPr>
          <a:xfrm rot="9529594">
            <a:off x="59842" y="1239045"/>
            <a:ext cx="9873871" cy="766127"/>
          </a:xfrm>
          <a:prstGeom prst="arc">
            <a:avLst>
              <a:gd name="adj1" fmla="val 10894519"/>
              <a:gd name="adj2" fmla="val 161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851BDBD-B88E-4FE4-9F08-D46325520984}"/>
              </a:ext>
            </a:extLst>
          </p:cNvPr>
          <p:cNvSpPr/>
          <p:nvPr/>
        </p:nvSpPr>
        <p:spPr>
          <a:xfrm>
            <a:off x="2643635" y="351327"/>
            <a:ext cx="170912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VER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0787F76-EB23-426D-BF1F-0C97DCA817F1}"/>
              </a:ext>
            </a:extLst>
          </p:cNvPr>
          <p:cNvSpPr/>
          <p:nvPr/>
        </p:nvSpPr>
        <p:spPr>
          <a:xfrm>
            <a:off x="5361939" y="2038946"/>
            <a:ext cx="528021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br>
              <a:rPr lang="it-IT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br>
              <a:rPr lang="it-IT" dirty="0"/>
            </a:br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FBDCEFE-78C4-4992-9016-5DB1DD13F6A8}"/>
              </a:ext>
            </a:extLst>
          </p:cNvPr>
          <p:cNvSpPr/>
          <p:nvPr/>
        </p:nvSpPr>
        <p:spPr>
          <a:xfrm>
            <a:off x="588686" y="3321183"/>
            <a:ext cx="1001258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endParaRPr lang="it-IT" sz="2000" b="1" dirty="0">
              <a:solidFill>
                <a:srgbClr val="6699FF"/>
              </a:solidFill>
            </a:endParaRPr>
          </a:p>
          <a:p>
            <a:br>
              <a:rPr lang="it-IT" sz="1600" dirty="0">
                <a:solidFill>
                  <a:srgbClr val="6699FF"/>
                </a:solidFill>
              </a:rPr>
            </a:br>
            <a:r>
              <a:rPr lang="it-IT" sz="1600" dirty="0">
                <a:solidFill>
                  <a:srgbClr val="6699FF"/>
                </a:solidFill>
              </a:rPr>
              <a:t> </a:t>
            </a:r>
          </a:p>
          <a:p>
            <a:br>
              <a:rPr lang="it-IT" sz="1600" dirty="0">
                <a:solidFill>
                  <a:srgbClr val="6699FF"/>
                </a:solidFill>
              </a:rPr>
            </a:br>
            <a:r>
              <a:rPr lang="it-IT" sz="1600" dirty="0">
                <a:solidFill>
                  <a:srgbClr val="6699FF"/>
                </a:solidFill>
              </a:rPr>
              <a:t> </a:t>
            </a:r>
            <a:br>
              <a:rPr lang="it-IT" dirty="0">
                <a:solidFill>
                  <a:srgbClr val="6699FF"/>
                </a:solidFill>
              </a:rPr>
            </a:br>
            <a:endParaRPr lang="it-IT" dirty="0">
              <a:solidFill>
                <a:srgbClr val="6699FF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E534967-EC45-4672-AE23-CFBA96C53841}"/>
              </a:ext>
            </a:extLst>
          </p:cNvPr>
          <p:cNvSpPr txBox="1"/>
          <p:nvPr/>
        </p:nvSpPr>
        <p:spPr>
          <a:xfrm>
            <a:off x="829974" y="3015468"/>
            <a:ext cx="101052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endParaRPr lang="it-IT" b="1" dirty="0">
              <a:solidFill>
                <a:srgbClr val="C00000"/>
              </a:solidFill>
            </a:endParaRPr>
          </a:p>
          <a:p>
            <a:pPr algn="just"/>
            <a:r>
              <a:rPr lang="it-IT" b="1" dirty="0">
                <a:solidFill>
                  <a:schemeClr val="accent4"/>
                </a:solidFill>
              </a:rPr>
              <a:t>Nel 2019 si sono sostenute  42.155 famiglie con 37 interventi di agricoltura familiare nelle aree più povere del MONDO, grazie agli organismi federati FOCSIV sono stati: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accent4"/>
                </a:solidFill>
              </a:rPr>
              <a:t>realizzati 37 interventi differenziati per dare risposte a specifiche esigenze nelle comunità locali di Asia (2), Africa (30), America Latina (4) e Italia (1)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accent4"/>
                </a:solidFill>
              </a:rPr>
              <a:t>sostenendo  51.355 donne, 65.222 bambini e 238 comunità e villaggi. </a:t>
            </a:r>
          </a:p>
          <a:p>
            <a:r>
              <a:rPr lang="it-IT" b="1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0BFAF76-BAC9-437E-9F94-A27DF889F3DB}"/>
              </a:ext>
            </a:extLst>
          </p:cNvPr>
          <p:cNvSpPr/>
          <p:nvPr/>
        </p:nvSpPr>
        <p:spPr>
          <a:xfrm>
            <a:off x="4853308" y="2036442"/>
            <a:ext cx="55627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“Abbiamo riso per una cosa seria” edizione 2020 </a:t>
            </a:r>
          </a:p>
          <a:p>
            <a:pPr algn="ctr"/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prevista per sabato 9 e domenica 10 maggio</a:t>
            </a:r>
          </a:p>
        </p:txBody>
      </p:sp>
    </p:spTree>
    <p:extLst>
      <p:ext uri="{BB962C8B-B14F-4D97-AF65-F5344CB8AC3E}">
        <p14:creationId xmlns:p14="http://schemas.microsoft.com/office/powerpoint/2010/main" val="3680661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7F4BFE-6B47-4AFD-82A0-887C22DF7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8102" y="3429000"/>
            <a:ext cx="7766936" cy="1646302"/>
          </a:xfrm>
        </p:spPr>
        <p:txBody>
          <a:bodyPr/>
          <a:lstStyle/>
          <a:p>
            <a:pPr algn="l"/>
            <a:br>
              <a:rPr lang="it-IT" sz="12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it-IT" sz="12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it-IT" sz="1200" dirty="0">
                <a:solidFill>
                  <a:schemeClr val="tx2">
                    <a:lumMod val="75000"/>
                  </a:schemeClr>
                </a:solidFill>
              </a:rPr>
            </a:b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FBEDED2-02A5-4B33-98E2-4C73A908C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754" y="193019"/>
            <a:ext cx="1362479" cy="142908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0FFF35D-CAC7-4794-818C-8A90325C2604}"/>
              </a:ext>
            </a:extLst>
          </p:cNvPr>
          <p:cNvSpPr txBox="1"/>
          <p:nvPr/>
        </p:nvSpPr>
        <p:spPr>
          <a:xfrm>
            <a:off x="4225158" y="619963"/>
            <a:ext cx="1963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Oltre la Notizia</a:t>
            </a:r>
          </a:p>
          <a:p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Oltre il MASCI</a:t>
            </a:r>
          </a:p>
        </p:txBody>
      </p:sp>
      <p:sp>
        <p:nvSpPr>
          <p:cNvPr id="9" name="Arco 8">
            <a:extLst>
              <a:ext uri="{FF2B5EF4-FFF2-40B4-BE49-F238E27FC236}">
                <a16:creationId xmlns:a16="http://schemas.microsoft.com/office/drawing/2014/main" id="{E76E86C4-236D-44D3-9BFB-BB6832AE6147}"/>
              </a:ext>
            </a:extLst>
          </p:cNvPr>
          <p:cNvSpPr/>
          <p:nvPr/>
        </p:nvSpPr>
        <p:spPr>
          <a:xfrm rot="9529594">
            <a:off x="59842" y="1239045"/>
            <a:ext cx="9873871" cy="766127"/>
          </a:xfrm>
          <a:prstGeom prst="arc">
            <a:avLst>
              <a:gd name="adj1" fmla="val 10894519"/>
              <a:gd name="adj2" fmla="val 161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851BDBD-B88E-4FE4-9F08-D46325520984}"/>
              </a:ext>
            </a:extLst>
          </p:cNvPr>
          <p:cNvSpPr/>
          <p:nvPr/>
        </p:nvSpPr>
        <p:spPr>
          <a:xfrm>
            <a:off x="2643635" y="351327"/>
            <a:ext cx="170912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VER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0787F76-EB23-426D-BF1F-0C97DCA817F1}"/>
              </a:ext>
            </a:extLst>
          </p:cNvPr>
          <p:cNvSpPr/>
          <p:nvPr/>
        </p:nvSpPr>
        <p:spPr>
          <a:xfrm>
            <a:off x="5361939" y="2038946"/>
            <a:ext cx="528021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br>
              <a:rPr lang="it-IT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br>
              <a:rPr lang="it-IT" dirty="0"/>
            </a:br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FBDCEFE-78C4-4992-9016-5DB1DD13F6A8}"/>
              </a:ext>
            </a:extLst>
          </p:cNvPr>
          <p:cNvSpPr/>
          <p:nvPr/>
        </p:nvSpPr>
        <p:spPr>
          <a:xfrm>
            <a:off x="588686" y="3321183"/>
            <a:ext cx="1001258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endParaRPr lang="it-IT" sz="2000" b="1" dirty="0">
              <a:solidFill>
                <a:srgbClr val="6699FF"/>
              </a:solidFill>
            </a:endParaRPr>
          </a:p>
          <a:p>
            <a:br>
              <a:rPr lang="it-IT" sz="1600" dirty="0">
                <a:solidFill>
                  <a:srgbClr val="6699FF"/>
                </a:solidFill>
              </a:rPr>
            </a:br>
            <a:r>
              <a:rPr lang="it-IT" sz="1600" dirty="0">
                <a:solidFill>
                  <a:srgbClr val="6699FF"/>
                </a:solidFill>
              </a:rPr>
              <a:t> </a:t>
            </a:r>
          </a:p>
          <a:p>
            <a:br>
              <a:rPr lang="it-IT" sz="1600" dirty="0">
                <a:solidFill>
                  <a:srgbClr val="6699FF"/>
                </a:solidFill>
              </a:rPr>
            </a:br>
            <a:r>
              <a:rPr lang="it-IT" sz="1600" dirty="0">
                <a:solidFill>
                  <a:srgbClr val="6699FF"/>
                </a:solidFill>
              </a:rPr>
              <a:t> </a:t>
            </a:r>
            <a:br>
              <a:rPr lang="it-IT" dirty="0">
                <a:solidFill>
                  <a:srgbClr val="6699FF"/>
                </a:solidFill>
              </a:rPr>
            </a:br>
            <a:endParaRPr lang="it-IT" dirty="0">
              <a:solidFill>
                <a:srgbClr val="6699FF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E534967-EC45-4672-AE23-CFBA96C53841}"/>
              </a:ext>
            </a:extLst>
          </p:cNvPr>
          <p:cNvSpPr txBox="1"/>
          <p:nvPr/>
        </p:nvSpPr>
        <p:spPr>
          <a:xfrm>
            <a:off x="696262" y="3051822"/>
            <a:ext cx="101052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endParaRPr lang="it-IT" b="1" dirty="0">
              <a:solidFill>
                <a:srgbClr val="C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accent4"/>
                </a:solidFill>
              </a:rPr>
              <a:t>Rivolto al Sostengo di un preciso progetto di cooperazione all’estero al SUD del mondo che il MASCI ha deliberato al CN del 18 Gennaio essere il progetto di ECCOMI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“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</a:rPr>
              <a:t>Progetto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 per lo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</a:rPr>
              <a:t>sviluppo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 di Cooperative Agricole di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</a:rPr>
              <a:t>donne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</a:rPr>
              <a:t>dei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</a:rPr>
              <a:t>villaggi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</a:rPr>
              <a:t>rurali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 del Burundi”.</a:t>
            </a:r>
            <a:endParaRPr lang="it-IT" sz="14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accent4"/>
                </a:solidFill>
              </a:rPr>
              <a:t>Prezzo al Kg. di acquisto è Euro 2,50 e prezzo dei vendita euro 5,00 (euro 2,50 per kg vanno al progetto)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accent4"/>
                </a:solidFill>
              </a:rPr>
              <a:t>Per quantitativi minimi di Kg. 100 (100 pacchi) consegne a domicilio, inferiori consegne saranno centralizzate.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FF0000"/>
                </a:solidFill>
              </a:rPr>
              <a:t>Tempo per gli ordinativi già scaduti ma per il MASCI deroga </a:t>
            </a:r>
            <a:r>
              <a:rPr lang="it-IT" sz="1600" b="1" dirty="0" err="1">
                <a:solidFill>
                  <a:srgbClr val="FF0000"/>
                </a:solidFill>
              </a:rPr>
              <a:t>max</a:t>
            </a:r>
            <a:r>
              <a:rPr lang="it-IT" sz="1600" b="1" dirty="0">
                <a:solidFill>
                  <a:srgbClr val="FF0000"/>
                </a:solidFill>
              </a:rPr>
              <a:t> fino al 31.01.2020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chemeClr val="accent4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0BFAF76-BAC9-437E-9F94-A27DF889F3DB}"/>
              </a:ext>
            </a:extLst>
          </p:cNvPr>
          <p:cNvSpPr/>
          <p:nvPr/>
        </p:nvSpPr>
        <p:spPr>
          <a:xfrm>
            <a:off x="4853308" y="2036442"/>
            <a:ext cx="55627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“Abbiamo riso per una cosa seria” edizione 2020 </a:t>
            </a:r>
          </a:p>
          <a:p>
            <a:pPr algn="ctr"/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prevista per sabato 9 e domenica 10 maggio</a:t>
            </a:r>
          </a:p>
        </p:txBody>
      </p:sp>
    </p:spTree>
    <p:extLst>
      <p:ext uri="{BB962C8B-B14F-4D97-AF65-F5344CB8AC3E}">
        <p14:creationId xmlns:p14="http://schemas.microsoft.com/office/powerpoint/2010/main" val="3887568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7F4BFE-6B47-4AFD-82A0-887C22DF7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8102" y="3429000"/>
            <a:ext cx="7766936" cy="1646302"/>
          </a:xfrm>
        </p:spPr>
        <p:txBody>
          <a:bodyPr/>
          <a:lstStyle/>
          <a:p>
            <a:pPr algn="l"/>
            <a:br>
              <a:rPr lang="it-IT" sz="12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it-IT" sz="12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it-IT" sz="1200" dirty="0">
                <a:solidFill>
                  <a:schemeClr val="tx2">
                    <a:lumMod val="75000"/>
                  </a:schemeClr>
                </a:solidFill>
              </a:rPr>
            </a:b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FBEDED2-02A5-4B33-98E2-4C73A908C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754" y="193019"/>
            <a:ext cx="1362479" cy="142908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0FFF35D-CAC7-4794-818C-8A90325C2604}"/>
              </a:ext>
            </a:extLst>
          </p:cNvPr>
          <p:cNvSpPr txBox="1"/>
          <p:nvPr/>
        </p:nvSpPr>
        <p:spPr>
          <a:xfrm>
            <a:off x="4225158" y="619963"/>
            <a:ext cx="1963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Oltre la Notizia</a:t>
            </a:r>
          </a:p>
          <a:p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Oltre il MASCI</a:t>
            </a:r>
          </a:p>
        </p:txBody>
      </p:sp>
      <p:sp>
        <p:nvSpPr>
          <p:cNvPr id="9" name="Arco 8">
            <a:extLst>
              <a:ext uri="{FF2B5EF4-FFF2-40B4-BE49-F238E27FC236}">
                <a16:creationId xmlns:a16="http://schemas.microsoft.com/office/drawing/2014/main" id="{E76E86C4-236D-44D3-9BFB-BB6832AE6147}"/>
              </a:ext>
            </a:extLst>
          </p:cNvPr>
          <p:cNvSpPr/>
          <p:nvPr/>
        </p:nvSpPr>
        <p:spPr>
          <a:xfrm rot="9529594">
            <a:off x="59842" y="1239045"/>
            <a:ext cx="9873871" cy="766127"/>
          </a:xfrm>
          <a:prstGeom prst="arc">
            <a:avLst>
              <a:gd name="adj1" fmla="val 10894519"/>
              <a:gd name="adj2" fmla="val 161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851BDBD-B88E-4FE4-9F08-D46325520984}"/>
              </a:ext>
            </a:extLst>
          </p:cNvPr>
          <p:cNvSpPr/>
          <p:nvPr/>
        </p:nvSpPr>
        <p:spPr>
          <a:xfrm>
            <a:off x="2643635" y="351327"/>
            <a:ext cx="170912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VER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0787F76-EB23-426D-BF1F-0C97DCA817F1}"/>
              </a:ext>
            </a:extLst>
          </p:cNvPr>
          <p:cNvSpPr/>
          <p:nvPr/>
        </p:nvSpPr>
        <p:spPr>
          <a:xfrm>
            <a:off x="5361939" y="2038946"/>
            <a:ext cx="528021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br>
              <a:rPr lang="it-IT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br>
              <a:rPr lang="it-IT" dirty="0"/>
            </a:br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FBDCEFE-78C4-4992-9016-5DB1DD13F6A8}"/>
              </a:ext>
            </a:extLst>
          </p:cNvPr>
          <p:cNvSpPr/>
          <p:nvPr/>
        </p:nvSpPr>
        <p:spPr>
          <a:xfrm>
            <a:off x="588686" y="3321183"/>
            <a:ext cx="1001258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endParaRPr lang="it-IT" sz="2000" b="1" dirty="0">
              <a:solidFill>
                <a:srgbClr val="6699FF"/>
              </a:solidFill>
            </a:endParaRPr>
          </a:p>
          <a:p>
            <a:br>
              <a:rPr lang="it-IT" sz="1600" dirty="0">
                <a:solidFill>
                  <a:srgbClr val="6699FF"/>
                </a:solidFill>
              </a:rPr>
            </a:br>
            <a:r>
              <a:rPr lang="it-IT" sz="1600" dirty="0">
                <a:solidFill>
                  <a:srgbClr val="6699FF"/>
                </a:solidFill>
              </a:rPr>
              <a:t> </a:t>
            </a:r>
          </a:p>
          <a:p>
            <a:br>
              <a:rPr lang="it-IT" sz="1600" dirty="0">
                <a:solidFill>
                  <a:srgbClr val="6699FF"/>
                </a:solidFill>
              </a:rPr>
            </a:br>
            <a:r>
              <a:rPr lang="it-IT" sz="1600" dirty="0">
                <a:solidFill>
                  <a:srgbClr val="6699FF"/>
                </a:solidFill>
              </a:rPr>
              <a:t> </a:t>
            </a:r>
            <a:br>
              <a:rPr lang="it-IT" dirty="0">
                <a:solidFill>
                  <a:srgbClr val="6699FF"/>
                </a:solidFill>
              </a:rPr>
            </a:br>
            <a:endParaRPr lang="it-IT" dirty="0">
              <a:solidFill>
                <a:srgbClr val="6699FF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E534967-EC45-4672-AE23-CFBA96C53841}"/>
              </a:ext>
            </a:extLst>
          </p:cNvPr>
          <p:cNvSpPr txBox="1"/>
          <p:nvPr/>
        </p:nvSpPr>
        <p:spPr>
          <a:xfrm>
            <a:off x="929344" y="2760349"/>
            <a:ext cx="101052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endParaRPr lang="it-IT" b="1" dirty="0">
              <a:solidFill>
                <a:srgbClr val="C00000"/>
              </a:solidFill>
            </a:endParaRPr>
          </a:p>
          <a:p>
            <a:r>
              <a:rPr lang="it-IT" b="1" dirty="0">
                <a:solidFill>
                  <a:srgbClr val="FF0000"/>
                </a:solidFill>
              </a:rPr>
              <a:t>Per raggiungere il nostro obiettivo, chiediamo, ad ogni Comunità MASCI ed ai soci di ECCOMI, di:</a:t>
            </a:r>
            <a:endParaRPr lang="it-IT" dirty="0">
              <a:solidFill>
                <a:srgbClr val="FF0000"/>
              </a:solidFill>
            </a:endParaRPr>
          </a:p>
          <a:p>
            <a:pPr marL="285750" lvl="0" indent="-285750">
              <a:buFontTx/>
              <a:buChar char="-"/>
            </a:pPr>
            <a:r>
              <a:rPr lang="it-IT" dirty="0">
                <a:solidFill>
                  <a:srgbClr val="FF0000"/>
                </a:solidFill>
              </a:rPr>
              <a:t>Prenotare presso la sede nazionale del MASCI (</a:t>
            </a:r>
            <a:r>
              <a:rPr lang="it-IT" i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sede@masci.it</a:t>
            </a:r>
            <a:r>
              <a:rPr lang="it-IT" i="1" dirty="0">
                <a:solidFill>
                  <a:srgbClr val="FF0000"/>
                </a:solidFill>
              </a:rPr>
              <a:t> </a:t>
            </a:r>
            <a:r>
              <a:rPr lang="it-IT" i="1" dirty="0" err="1">
                <a:solidFill>
                  <a:srgbClr val="FF0000"/>
                </a:solidFill>
              </a:rPr>
              <a:t>tel</a:t>
            </a:r>
            <a:r>
              <a:rPr lang="it-IT" i="1" dirty="0">
                <a:solidFill>
                  <a:srgbClr val="FF0000"/>
                </a:solidFill>
              </a:rPr>
              <a:t> +39 06 8077377) </a:t>
            </a:r>
            <a:r>
              <a:rPr lang="it-IT" dirty="0">
                <a:solidFill>
                  <a:srgbClr val="FF0000"/>
                </a:solidFill>
              </a:rPr>
              <a:t> entro e non oltre </a:t>
            </a:r>
            <a:r>
              <a:rPr lang="it-IT" b="1" dirty="0">
                <a:solidFill>
                  <a:srgbClr val="FF0000"/>
                </a:solidFill>
              </a:rPr>
              <a:t>Martedì 28 Gennaio 2020 </a:t>
            </a:r>
            <a:r>
              <a:rPr lang="it-IT" dirty="0">
                <a:solidFill>
                  <a:srgbClr val="FF0000"/>
                </a:solidFill>
              </a:rPr>
              <a:t>un quantitativo di Riso che potrà essere distribuito nelle piazze, nelle parrocchie, nei mercati di Campagna Amica etc. a partire dal 9 e 10 maggio 2020. </a:t>
            </a:r>
          </a:p>
          <a:p>
            <a:pPr marL="285750" lvl="0" indent="-285750">
              <a:buFontTx/>
              <a:buChar char="-"/>
            </a:pPr>
            <a:r>
              <a:rPr lang="it-IT" dirty="0">
                <a:solidFill>
                  <a:srgbClr val="FF0000"/>
                </a:solidFill>
              </a:rPr>
              <a:t>Possiamo contare su spedizioni personalizzate ad ogni domicilio qualora il quantitativo per indirizzo sia almeno di 100 kg (10 scatoloni che contengono 10 pacchi di riso).</a:t>
            </a:r>
          </a:p>
          <a:p>
            <a:pPr marL="285750" lvl="0" indent="-285750">
              <a:buFontTx/>
              <a:buChar char="-"/>
            </a:pPr>
            <a:r>
              <a:rPr lang="it-IT" dirty="0">
                <a:solidFill>
                  <a:srgbClr val="FF0000"/>
                </a:solidFill>
              </a:rPr>
              <a:t>OGNI KG DI RISO COSTA EURO 2,5 - IL PREZZO DI VENDITA E’ FISSATO AD EURO 5,00 – . PER OGNI PACCO ci saranno EURO 2,50 DEVOLUTI AL PROGETTO!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chemeClr val="accent4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0BFAF76-BAC9-437E-9F94-A27DF889F3DB}"/>
              </a:ext>
            </a:extLst>
          </p:cNvPr>
          <p:cNvSpPr/>
          <p:nvPr/>
        </p:nvSpPr>
        <p:spPr>
          <a:xfrm>
            <a:off x="4853308" y="2036442"/>
            <a:ext cx="55627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“Abbiamo riso per una cosa seria” edizione 2020 </a:t>
            </a:r>
          </a:p>
          <a:p>
            <a:pPr algn="ctr"/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prevista per sabato 9 e domenica 10 maggio</a:t>
            </a:r>
          </a:p>
        </p:txBody>
      </p:sp>
    </p:spTree>
    <p:extLst>
      <p:ext uri="{BB962C8B-B14F-4D97-AF65-F5344CB8AC3E}">
        <p14:creationId xmlns:p14="http://schemas.microsoft.com/office/powerpoint/2010/main" val="3271129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7F4BFE-6B47-4AFD-82A0-887C22DF7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8102" y="3429000"/>
            <a:ext cx="7766936" cy="1646302"/>
          </a:xfrm>
        </p:spPr>
        <p:txBody>
          <a:bodyPr/>
          <a:lstStyle/>
          <a:p>
            <a:pPr algn="l"/>
            <a:br>
              <a:rPr lang="it-IT" sz="12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it-IT" sz="12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it-IT" sz="1200" dirty="0">
                <a:solidFill>
                  <a:schemeClr val="tx2">
                    <a:lumMod val="75000"/>
                  </a:schemeClr>
                </a:solidFill>
              </a:rPr>
            </a:b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FBEDED2-02A5-4B33-98E2-4C73A908C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754" y="193019"/>
            <a:ext cx="1362479" cy="142908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0FFF35D-CAC7-4794-818C-8A90325C2604}"/>
              </a:ext>
            </a:extLst>
          </p:cNvPr>
          <p:cNvSpPr txBox="1"/>
          <p:nvPr/>
        </p:nvSpPr>
        <p:spPr>
          <a:xfrm>
            <a:off x="4225158" y="619963"/>
            <a:ext cx="1963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Oltre la Notizia</a:t>
            </a:r>
          </a:p>
          <a:p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Oltre il MASCI</a:t>
            </a:r>
          </a:p>
        </p:txBody>
      </p:sp>
      <p:sp>
        <p:nvSpPr>
          <p:cNvPr id="9" name="Arco 8">
            <a:extLst>
              <a:ext uri="{FF2B5EF4-FFF2-40B4-BE49-F238E27FC236}">
                <a16:creationId xmlns:a16="http://schemas.microsoft.com/office/drawing/2014/main" id="{E76E86C4-236D-44D3-9BFB-BB6832AE6147}"/>
              </a:ext>
            </a:extLst>
          </p:cNvPr>
          <p:cNvSpPr/>
          <p:nvPr/>
        </p:nvSpPr>
        <p:spPr>
          <a:xfrm rot="9529594">
            <a:off x="59842" y="1239045"/>
            <a:ext cx="9873871" cy="766127"/>
          </a:xfrm>
          <a:prstGeom prst="arc">
            <a:avLst>
              <a:gd name="adj1" fmla="val 10894519"/>
              <a:gd name="adj2" fmla="val 161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851BDBD-B88E-4FE4-9F08-D46325520984}"/>
              </a:ext>
            </a:extLst>
          </p:cNvPr>
          <p:cNvSpPr/>
          <p:nvPr/>
        </p:nvSpPr>
        <p:spPr>
          <a:xfrm>
            <a:off x="2643635" y="351327"/>
            <a:ext cx="170912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VER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0787F76-EB23-426D-BF1F-0C97DCA817F1}"/>
              </a:ext>
            </a:extLst>
          </p:cNvPr>
          <p:cNvSpPr/>
          <p:nvPr/>
        </p:nvSpPr>
        <p:spPr>
          <a:xfrm>
            <a:off x="5361939" y="2038946"/>
            <a:ext cx="528021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br>
              <a:rPr lang="it-IT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br>
              <a:rPr lang="it-IT" dirty="0"/>
            </a:br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FBDCEFE-78C4-4992-9016-5DB1DD13F6A8}"/>
              </a:ext>
            </a:extLst>
          </p:cNvPr>
          <p:cNvSpPr/>
          <p:nvPr/>
        </p:nvSpPr>
        <p:spPr>
          <a:xfrm>
            <a:off x="588686" y="3321183"/>
            <a:ext cx="1001258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endParaRPr lang="it-IT" sz="2000" b="1" dirty="0">
              <a:solidFill>
                <a:srgbClr val="6699FF"/>
              </a:solidFill>
            </a:endParaRPr>
          </a:p>
          <a:p>
            <a:br>
              <a:rPr lang="it-IT" sz="1600" dirty="0">
                <a:solidFill>
                  <a:srgbClr val="6699FF"/>
                </a:solidFill>
              </a:rPr>
            </a:br>
            <a:r>
              <a:rPr lang="it-IT" sz="1600" dirty="0">
                <a:solidFill>
                  <a:srgbClr val="6699FF"/>
                </a:solidFill>
              </a:rPr>
              <a:t> </a:t>
            </a:r>
          </a:p>
          <a:p>
            <a:br>
              <a:rPr lang="it-IT" sz="1600" dirty="0">
                <a:solidFill>
                  <a:srgbClr val="6699FF"/>
                </a:solidFill>
              </a:rPr>
            </a:br>
            <a:r>
              <a:rPr lang="it-IT" sz="1600" dirty="0">
                <a:solidFill>
                  <a:srgbClr val="6699FF"/>
                </a:solidFill>
              </a:rPr>
              <a:t> </a:t>
            </a:r>
            <a:br>
              <a:rPr lang="it-IT" dirty="0">
                <a:solidFill>
                  <a:srgbClr val="6699FF"/>
                </a:solidFill>
              </a:rPr>
            </a:br>
            <a:endParaRPr lang="it-IT" dirty="0">
              <a:solidFill>
                <a:srgbClr val="6699FF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E534967-EC45-4672-AE23-CFBA96C53841}"/>
              </a:ext>
            </a:extLst>
          </p:cNvPr>
          <p:cNvSpPr txBox="1"/>
          <p:nvPr/>
        </p:nvSpPr>
        <p:spPr>
          <a:xfrm>
            <a:off x="696262" y="3051822"/>
            <a:ext cx="101052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SCADENZE OPERATIVE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: </a:t>
            </a:r>
          </a:p>
          <a:p>
            <a:r>
              <a:rPr lang="it-IT" dirty="0"/>
              <a:t> 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28 gennaio 2020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 inviare alla sede nazionale del MASCI i quantitativi con i luoghi di spedizioni che se superiori a 100 Kg. Saranno presso il domicilio, se inferiori dovranno essere consegna centralizzate con altre comunità;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b="1">
                <a:solidFill>
                  <a:schemeClr val="accent4">
                    <a:lumMod val="75000"/>
                  </a:schemeClr>
                </a:solidFill>
              </a:rPr>
              <a:t>17 </a:t>
            </a: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aprile 2020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 comunicare le postazioni (date – città - indirizzi di piazze, parrocchie e mercati) in cui si allestiranno i banchetti, nelle modalità che saranno comunicate; comunicare il numero dei propri volontari coinvolti che necessitano di copertura assicurativa.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accent4">
                    <a:lumMod val="75000"/>
                  </a:schemeClr>
                </a:solidFill>
              </a:rPr>
              <a:t>31 gennaio 2021</a:t>
            </a:r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 documentare le attività del progetto realizzate con i fondi raccolti sia dalla distribuzione del Riso che da altre attività concordate come gli SMS solidali, attraverso anche testimonianze dirette cartacee e fotografiche dei volontari in loco.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chemeClr val="accent4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0BFAF76-BAC9-437E-9F94-A27DF889F3DB}"/>
              </a:ext>
            </a:extLst>
          </p:cNvPr>
          <p:cNvSpPr/>
          <p:nvPr/>
        </p:nvSpPr>
        <p:spPr>
          <a:xfrm>
            <a:off x="4853308" y="2036442"/>
            <a:ext cx="55627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“Abbiamo riso per una cosa seria” edizione 2020 </a:t>
            </a:r>
          </a:p>
          <a:p>
            <a:pPr algn="ctr"/>
            <a:r>
              <a:rPr lang="it-IT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prevista per sabato 9 e domenica 10 maggio</a:t>
            </a:r>
          </a:p>
        </p:txBody>
      </p:sp>
    </p:spTree>
    <p:extLst>
      <p:ext uri="{BB962C8B-B14F-4D97-AF65-F5344CB8AC3E}">
        <p14:creationId xmlns:p14="http://schemas.microsoft.com/office/powerpoint/2010/main" val="3365659729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417</TotalTime>
  <Words>720</Words>
  <Application>Microsoft Office PowerPoint</Application>
  <PresentationFormat>Widescreen</PresentationFormat>
  <Paragraphs>84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Sfaccettatura</vt:lpstr>
      <vt:lpstr>   </vt:lpstr>
      <vt:lpstr>   </vt:lpstr>
      <vt:lpstr>   </vt:lpstr>
      <vt:lpstr>   </vt:lpstr>
      <vt:lpstr>   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Rapporto cn</dc:title>
  <dc:creator>Sonia</dc:creator>
  <cp:lastModifiedBy>Sonia</cp:lastModifiedBy>
  <cp:revision>92</cp:revision>
  <dcterms:created xsi:type="dcterms:W3CDTF">2020-01-12T22:10:14Z</dcterms:created>
  <dcterms:modified xsi:type="dcterms:W3CDTF">2020-01-22T23:10:01Z</dcterms:modified>
</cp:coreProperties>
</file>